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0" r:id="rId1"/>
    <p:sldMasterId id="2147483878" r:id="rId2"/>
    <p:sldMasterId id="2147483890" r:id="rId3"/>
  </p:sldMasterIdLst>
  <p:notesMasterIdLst>
    <p:notesMasterId r:id="rId13"/>
  </p:notesMasterIdLst>
  <p:handoutMasterIdLst>
    <p:handoutMasterId r:id="rId14"/>
  </p:handoutMasterIdLst>
  <p:sldIdLst>
    <p:sldId id="405" r:id="rId4"/>
    <p:sldId id="410" r:id="rId5"/>
    <p:sldId id="406" r:id="rId6"/>
    <p:sldId id="381" r:id="rId7"/>
    <p:sldId id="382" r:id="rId8"/>
    <p:sldId id="411" r:id="rId9"/>
    <p:sldId id="407" r:id="rId10"/>
    <p:sldId id="408" r:id="rId11"/>
    <p:sldId id="383" r:id="rId12"/>
  </p:sldIdLst>
  <p:sldSz cx="12192000" cy="6858000"/>
  <p:notesSz cx="6797675" cy="9926638"/>
  <p:defaultTextStyle>
    <a:defPPr rtl="0"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vid Donnerer" initials="DD" lastIdx="3" clrIdx="0">
    <p:extLst>
      <p:ext uri="{19B8F6BF-5375-455C-9EA6-DF929625EA0E}">
        <p15:presenceInfo xmlns:p15="http://schemas.microsoft.com/office/powerpoint/2012/main" userId="David Donnerer" providerId="None"/>
      </p:ext>
    </p:extLst>
  </p:cmAuthor>
  <p:cmAuthor id="2" name="Frédéric Boyer" initials="FB" lastIdx="1" clrIdx="1">
    <p:extLst>
      <p:ext uri="{19B8F6BF-5375-455C-9EA6-DF929625EA0E}">
        <p15:presenceInfo xmlns:p15="http://schemas.microsoft.com/office/powerpoint/2012/main" userId="S-1-5-21-744015180-986839872-2625362794-12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0357"/>
    <a:srgbClr val="FEDA3B"/>
    <a:srgbClr val="58B6AE"/>
    <a:srgbClr val="B7C8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DA37D80-6434-44D0-A028-1B22A696006F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75481" autoAdjust="0"/>
  </p:normalViewPr>
  <p:slideViewPr>
    <p:cSldViewPr snapToGrid="0">
      <p:cViewPr varScale="1">
        <p:scale>
          <a:sx n="87" d="100"/>
          <a:sy n="87" d="100"/>
        </p:scale>
        <p:origin x="151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/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385C458-973F-4CD6-9355-6DE70B8A0D6C}" type="datetime1">
              <a:rPr lang="fr-FR" smtClean="0"/>
              <a:t>12/04/2021</a:t>
            </a:fld>
            <a:endParaRPr lang="fr-FR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02BA2C8-71FC-43D0-BD87-0547616971FA}" type="slidenum">
              <a:rPr lang="fr-FR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92136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 noProof="0"/>
          </a:p>
        </p:txBody>
      </p:sp>
      <p:sp>
        <p:nvSpPr>
          <p:cNvPr id="3" name="Espace réservé de la date 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A2D3765-E299-4A54-8DAF-40715993522A}" type="datetime1">
              <a:rPr lang="fr-FR" noProof="0" smtClean="0"/>
              <a:t>12/04/2021</a:t>
            </a:fld>
            <a:endParaRPr lang="fr-FR" noProof="0"/>
          </a:p>
        </p:txBody>
      </p:sp>
      <p:sp>
        <p:nvSpPr>
          <p:cNvPr id="4" name="Espace réservé de l’image des diapositives 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3502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 rtl="0"/>
            <a:r>
              <a:rPr lang="fr-FR" noProof="0" dirty="0"/>
              <a:t>Deuxième niveau</a:t>
            </a:r>
          </a:p>
          <a:p>
            <a:pPr lvl="2" rtl="0"/>
            <a:r>
              <a:rPr lang="fr-FR" noProof="0" dirty="0"/>
              <a:t>Troisième niveau</a:t>
            </a:r>
          </a:p>
          <a:p>
            <a:pPr lvl="3" rtl="0"/>
            <a:r>
              <a:rPr lang="fr-FR" noProof="0" dirty="0"/>
              <a:t>Quatrième niveau</a:t>
            </a:r>
          </a:p>
          <a:p>
            <a:pPr lvl="4" rtl="0"/>
            <a:r>
              <a:rPr lang="fr-FR" noProof="0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6539446-6953-447E-A4E3-E7CFBF870046}" type="slidenum">
              <a:rPr lang="fr-FR" noProof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4239292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C6539446-6953-447E-A4E3-E7CFBF870046}" type="slidenum">
              <a:rPr lang="fr-FR" noProof="0" smtClean="0"/>
              <a:t>1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62937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C6539446-6953-447E-A4E3-E7CFBF870046}" type="slidenum">
              <a:rPr lang="fr-FR" noProof="0" smtClean="0"/>
              <a:t>5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537677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C6539446-6953-447E-A4E3-E7CFBF870046}" type="slidenum">
              <a:rPr lang="fr-FR" noProof="0" smtClean="0"/>
              <a:t>6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461463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au3"/>
          <p:cNvSpPr/>
          <p:nvPr/>
        </p:nvSpPr>
        <p:spPr bwMode="gray">
          <a:xfrm>
            <a:off x="2552" y="5243129"/>
            <a:ext cx="12188952" cy="1614871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23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sp>
        <p:nvSpPr>
          <p:cNvPr id="5" name="ciel"/>
          <p:cNvSpPr/>
          <p:nvPr/>
        </p:nvSpPr>
        <p:spPr bwMode="white">
          <a:xfrm>
            <a:off x="2552" y="0"/>
            <a:ext cx="12188952" cy="5334000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pic>
        <p:nvPicPr>
          <p:cNvPr id="6" name="eau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74" r="9901"/>
          <a:stretch/>
        </p:blipFill>
        <p:spPr bwMode="ltGray">
          <a:xfrm>
            <a:off x="-1425" y="5497897"/>
            <a:ext cx="12188952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eau1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18" r="6356"/>
          <a:stretch/>
        </p:blipFill>
        <p:spPr bwMode="gray">
          <a:xfrm flipH="1">
            <a:off x="-1425" y="5221111"/>
            <a:ext cx="12188952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 7"/>
          <p:cNvSpPr/>
          <p:nvPr/>
        </p:nvSpPr>
        <p:spPr>
          <a:xfrm>
            <a:off x="-1425" y="5961106"/>
            <a:ext cx="12188952" cy="896846"/>
          </a:xfrm>
          <a:prstGeom prst="rect">
            <a:avLst/>
          </a:prstGeom>
          <a:gradFill>
            <a:gsLst>
              <a:gs pos="25000">
                <a:schemeClr val="accent6">
                  <a:lumMod val="60000"/>
                  <a:lumOff val="40000"/>
                  <a:alpha val="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sp>
        <p:nvSpPr>
          <p:cNvPr id="2" name="Titre 1"/>
          <p:cNvSpPr>
            <a:spLocks noGrp="1"/>
          </p:cNvSpPr>
          <p:nvPr>
            <p:ph type="ctrTitle" hasCustomPrompt="1"/>
          </p:nvPr>
        </p:nvSpPr>
        <p:spPr>
          <a:xfrm>
            <a:off x="1305872" y="1309047"/>
            <a:ext cx="9602789" cy="2667000"/>
          </a:xfrm>
        </p:spPr>
        <p:txBody>
          <a:bodyPr rtlCol="0" anchor="b">
            <a:noAutofit/>
          </a:bodyPr>
          <a:lstStyle>
            <a:lvl1pPr algn="ctr" rtl="0">
              <a:defRPr sz="6000"/>
            </a:lvl1pPr>
          </a:lstStyle>
          <a:p>
            <a:pPr rtl="0"/>
            <a:r>
              <a:rPr lang="fr-FR" noProof="0" dirty="0"/>
              <a:t>Cliquez pour modifier le style du titre</a:t>
            </a:r>
          </a:p>
        </p:txBody>
      </p:sp>
      <p:sp>
        <p:nvSpPr>
          <p:cNvPr id="3" name="Sous-titre 2"/>
          <p:cNvSpPr>
            <a:spLocks noGrp="1"/>
          </p:cNvSpPr>
          <p:nvPr>
            <p:ph type="subTitle" idx="1"/>
          </p:nvPr>
        </p:nvSpPr>
        <p:spPr>
          <a:xfrm>
            <a:off x="1305872" y="4038600"/>
            <a:ext cx="9601200" cy="9906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cap="all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fr-FR" noProof="0"/>
              <a:t>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fr-FR" noProof="0" dirty="0"/>
              <a:t>Cliquez pour modifier le style du titre</a:t>
            </a:r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>
              <a:defRPr/>
            </a:lvl1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21BC880-3F75-47D6-834D-5D37D56C2106}" type="datetime1">
              <a:rPr lang="fr-FR" noProof="0" smtClean="0"/>
              <a:t>12/04/2021</a:t>
            </a:fld>
            <a:endParaRPr lang="fr-FR" noProof="0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 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274638"/>
            <a:ext cx="2628900" cy="5440362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fr-FR" noProof="0" dirty="0"/>
              <a:t>Cliquez pour modifier le style du titre</a:t>
            </a:r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440362"/>
          </a:xfrm>
        </p:spPr>
        <p:txBody>
          <a:bodyPr vert="eaVert" rtlCol="0"/>
          <a:lstStyle>
            <a:lvl1pPr>
              <a:defRPr/>
            </a:lvl1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noProof="0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D5B5B3-E29A-4F25-97AF-2305BC408517}" type="datetime1">
              <a:rPr lang="fr-FR" noProof="0" smtClean="0"/>
              <a:t>12/04/2021</a:t>
            </a:fld>
            <a:endParaRPr lang="fr-FR" noProof="0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CAC4D07-8858-4696-9E80-8CC1AD5021BC}" type="datetimeFigureOut">
              <a:rPr lang="fr-FR" smtClean="0"/>
              <a:t>12/04/2021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7D18-D4F3-45BA-84E7-190D89B04D3E}" type="slidenum">
              <a:rPr lang="fr-FR" smtClean="0"/>
              <a:t>‹N°›</a:t>
            </a:fld>
            <a:endParaRPr lang="fr-FR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46414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791DEAA-409B-49F4-B2B9-2A8B267D9D5E}" type="datetime1">
              <a:rPr lang="fr-FR" noProof="0" smtClean="0"/>
              <a:t>12/04/2021</a:t>
            </a:fld>
            <a:endParaRPr lang="fr-FR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47985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257039C-833C-4AD1-8B8F-C2806F2EEA28}" type="datetime1">
              <a:rPr lang="fr-FR" noProof="0" smtClean="0"/>
              <a:t>12/04/2021</a:t>
            </a:fld>
            <a:endParaRPr lang="fr-FR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pPr/>
              <a:t>‹N°›</a:t>
            </a:fld>
            <a:endParaRPr lang="fr-FR" noProof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1006971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BDB1787-87B8-4A67-BF57-350B14A7EA35}" type="datetime1">
              <a:rPr lang="fr-FR" noProof="0" smtClean="0"/>
              <a:t>12/04/2021</a:t>
            </a:fld>
            <a:endParaRPr lang="fr-FR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44300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0267729-38BF-46F1-A56E-82CC8EC2022B}" type="datetime1">
              <a:rPr lang="fr-FR" noProof="0" smtClean="0"/>
              <a:t>12/04/2021</a:t>
            </a:fld>
            <a:endParaRPr lang="fr-FR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170379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257039C-833C-4AD1-8B8F-C2806F2EEA28}" type="datetime1">
              <a:rPr lang="fr-FR" noProof="0" smtClean="0"/>
              <a:t>12/04/2021</a:t>
            </a:fld>
            <a:endParaRPr lang="fr-FR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pPr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322877218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13772F6-4139-455B-AE97-FC0BB3E87AE5}" type="datetime1">
              <a:rPr lang="fr-FR" noProof="0" smtClean="0"/>
              <a:t>12/04/2021</a:t>
            </a:fld>
            <a:endParaRPr lang="fr-FR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527019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F27E480-657E-488A-B541-F97122977A6A}" type="datetime1">
              <a:rPr lang="fr-FR" noProof="0" smtClean="0"/>
              <a:t>12/04/2021</a:t>
            </a:fld>
            <a:endParaRPr lang="fr-FR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4812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fr-FR" noProof="0" dirty="0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791DEAA-409B-49F4-B2B9-2A8B267D9D5E}" type="datetime1">
              <a:rPr lang="fr-FR" noProof="0" smtClean="0"/>
              <a:t>12/04/2021</a:t>
            </a:fld>
            <a:endParaRPr lang="fr-FR" noProof="0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46DEA04-0764-4B96-83BF-28BB441A38B9}" type="datetime1">
              <a:rPr lang="fr-FR" noProof="0" smtClean="0"/>
              <a:t>12/04/2021</a:t>
            </a:fld>
            <a:endParaRPr lang="fr-FR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t>‹N°›</a:t>
            </a:fld>
            <a:endParaRPr lang="fr-FR" noProof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56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21BC880-3F75-47D6-834D-5D37D56C2106}" type="datetime1">
              <a:rPr lang="fr-FR" noProof="0" smtClean="0"/>
              <a:t>12/04/2021</a:t>
            </a:fld>
            <a:endParaRPr lang="fr-FR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638541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1D5B5B3-E29A-4F25-97AF-2305BC408517}" type="datetime1">
              <a:rPr lang="fr-FR" noProof="0" smtClean="0"/>
              <a:t>12/04/2021</a:t>
            </a:fld>
            <a:endParaRPr lang="fr-FR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t>‹N°›</a:t>
            </a:fld>
            <a:endParaRPr lang="fr-FR" noProof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301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1135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iel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 rtl="0"/>
            <a:endParaRPr lang="fr-FR" noProof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293813" y="1309047"/>
            <a:ext cx="9601252" cy="2667000"/>
          </a:xfrm>
        </p:spPr>
        <p:txBody>
          <a:bodyPr rtlCol="0" anchor="b">
            <a:normAutofit/>
          </a:bodyPr>
          <a:lstStyle>
            <a:lvl1pPr algn="ctr" rtl="0">
              <a:defRPr sz="6000" b="0"/>
            </a:lvl1pPr>
          </a:lstStyle>
          <a:p>
            <a:pPr rtl="0"/>
            <a:r>
              <a:rPr lang="fr-FR" noProof="0" dirty="0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293813" y="4038600"/>
            <a:ext cx="9601200" cy="1143000"/>
          </a:xfrm>
        </p:spPr>
        <p:txBody>
          <a:bodyPr rtlCol="0"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CB78A33-8B0E-405E-8687-CE4C46D495EA}" type="datetime1">
              <a:rPr lang="fr-FR" noProof="0" smtClean="0"/>
              <a:t>12/04/2021</a:t>
            </a:fld>
            <a:endParaRPr lang="fr-FR" noProof="0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fr-FR" noProof="0" dirty="0"/>
              <a:t>Cliquez pour modifier le style du titre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78880" y="1572768"/>
            <a:ext cx="4572000" cy="4142232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1120" y="1572768"/>
            <a:ext cx="4572000" cy="4142232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noProof="0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BDB1787-87B8-4A67-BF57-350B14A7EA35}" type="datetime1">
              <a:rPr lang="fr-FR" noProof="0" smtClean="0"/>
              <a:t>12/04/2021</a:t>
            </a:fld>
            <a:endParaRPr lang="fr-FR" noProof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 9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fr-FR" noProof="0" dirty="0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41120" y="1572768"/>
            <a:ext cx="4572000" cy="766588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341120" y="2365861"/>
            <a:ext cx="4572000" cy="33491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278880" y="1572768"/>
            <a:ext cx="4572000" cy="766588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278880" y="2365861"/>
            <a:ext cx="4572000" cy="33491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7" name="Espace réservé de la date 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0267729-38BF-46F1-A56E-82CC8EC2022B}" type="datetime1">
              <a:rPr lang="fr-FR" noProof="0" smtClean="0"/>
              <a:t>12/04/2021</a:t>
            </a:fld>
            <a:endParaRPr lang="fr-FR" noProof="0"/>
          </a:p>
        </p:txBody>
      </p:sp>
      <p:sp>
        <p:nvSpPr>
          <p:cNvPr id="9" name="Espace réservé du numéro de diapositive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uniqu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 5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fr-FR" noProof="0" dirty="0"/>
              <a:t>Cliquez pour modifier le style du 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8E5DDE4-2EAA-4E42-B310-10C82BE0789E}" type="datetime1">
              <a:rPr lang="fr-FR" noProof="0" smtClean="0"/>
              <a:t>12/04/2021</a:t>
            </a:fld>
            <a:endParaRPr lang="fr-FR" noProof="0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iel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 rtl="0"/>
            <a:endParaRPr lang="fr-FR" noProof="0"/>
          </a:p>
        </p:txBody>
      </p:sp>
      <p:sp>
        <p:nvSpPr>
          <p:cNvPr id="3" name="Espace réservé du pied de page 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2" name="Espace réservé de la date 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13772F6-4139-455B-AE97-FC0BB3E87AE5}" type="datetime1">
              <a:rPr lang="fr-FR" noProof="0" smtClean="0"/>
              <a:t>12/04/2021</a:t>
            </a:fld>
            <a:endParaRPr lang="fr-FR" noProof="0"/>
          </a:p>
        </p:txBody>
      </p:sp>
      <p:sp>
        <p:nvSpPr>
          <p:cNvPr id="4" name="Espace réservé du numéro de diapositive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127479" y="762000"/>
            <a:ext cx="3377133" cy="2743200"/>
          </a:xfrm>
        </p:spPr>
        <p:txBody>
          <a:bodyPr rtlCol="0" anchor="b">
            <a:normAutofit/>
          </a:bodyPr>
          <a:lstStyle>
            <a:lvl1pPr rtl="0">
              <a:defRPr sz="3200" b="0"/>
            </a:lvl1pPr>
          </a:lstStyle>
          <a:p>
            <a:pPr rtl="0"/>
            <a:r>
              <a:rPr lang="fr-FR" noProof="0" dirty="0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0413" y="685800"/>
            <a:ext cx="6858000" cy="4572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127479" y="3554104"/>
            <a:ext cx="3377133" cy="1703696"/>
          </a:xfrm>
        </p:spPr>
        <p:txBody>
          <a:bodyPr rtlCol="0">
            <a:normAutofit/>
          </a:bodyPr>
          <a:lstStyle>
            <a:lvl1pPr marL="0" indent="0">
              <a:lnSpc>
                <a:spcPct val="9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F27E480-657E-488A-B541-F97122977A6A}" type="datetime1">
              <a:rPr lang="fr-FR" noProof="0" smtClean="0"/>
              <a:t>12/04/2021</a:t>
            </a:fld>
            <a:endParaRPr lang="fr-FR" noProof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127479" y="762000"/>
            <a:ext cx="3377133" cy="2743200"/>
          </a:xfrm>
        </p:spPr>
        <p:txBody>
          <a:bodyPr rtlCol="0" anchor="b">
            <a:normAutofit/>
          </a:bodyPr>
          <a:lstStyle>
            <a:lvl1pPr rtl="0">
              <a:defRPr sz="3400" b="0"/>
            </a:lvl1pPr>
          </a:lstStyle>
          <a:p>
            <a:pPr rtl="0"/>
            <a:r>
              <a:rPr lang="fr-FR" noProof="0" dirty="0"/>
              <a:t>Cliquez pour modifier le style du titre</a:t>
            </a:r>
          </a:p>
        </p:txBody>
      </p:sp>
      <p:sp>
        <p:nvSpPr>
          <p:cNvPr id="3" name="Espace réservé d’image 2" descr="Espace réservé vide pour ajouter une image. Cliquez sur l’espace réservé et sélectionnez l’image à ajouter"/>
          <p:cNvSpPr>
            <a:spLocks noGrp="1"/>
          </p:cNvSpPr>
          <p:nvPr>
            <p:ph type="pic" idx="1" hasCustomPrompt="1"/>
          </p:nvPr>
        </p:nvSpPr>
        <p:spPr>
          <a:xfrm>
            <a:off x="760413" y="685800"/>
            <a:ext cx="6858000" cy="45720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fr-FR" noProof="0"/>
              <a:t>Cliquez sur l’icône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127479" y="3554104"/>
            <a:ext cx="3377133" cy="1703696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46DEA04-0764-4B96-83BF-28BB441A38B9}" type="datetime1">
              <a:rPr lang="fr-FR" noProof="0" smtClean="0"/>
              <a:t>12/04/2021</a:t>
            </a:fld>
            <a:endParaRPr lang="fr-FR" noProof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iel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58000"/>
                </a:schemeClr>
              </a:gs>
              <a:gs pos="88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 rtl="0"/>
            <a:endParaRPr lang="fr-FR" noProof="0"/>
          </a:p>
        </p:txBody>
      </p:sp>
      <p:sp>
        <p:nvSpPr>
          <p:cNvPr id="8" name="eau3"/>
          <p:cNvSpPr/>
          <p:nvPr/>
        </p:nvSpPr>
        <p:spPr bwMode="gray">
          <a:xfrm>
            <a:off x="2552" y="6064101"/>
            <a:ext cx="12188952" cy="793899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49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pic>
        <p:nvPicPr>
          <p:cNvPr id="9" name="eau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74" r="9901"/>
          <a:stretch/>
        </p:blipFill>
        <p:spPr bwMode="white">
          <a:xfrm>
            <a:off x="-1425" y="6256181"/>
            <a:ext cx="12188952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eau1"/>
          <p:cNvPicPr>
            <a:picLocks noChangeAspect="1"/>
          </p:cNvPicPr>
          <p:nvPr/>
        </p:nvPicPr>
        <p:blipFill rotWithShape="1">
          <a:blip r:embed="rId1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18" r="6356"/>
          <a:stretch/>
        </p:blipFill>
        <p:spPr bwMode="gray">
          <a:xfrm flipH="1">
            <a:off x="-1425" y="5979395"/>
            <a:ext cx="12188952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u titre 1"/>
          <p:cNvSpPr>
            <a:spLocks noGrp="1"/>
          </p:cNvSpPr>
          <p:nvPr>
            <p:ph type="title"/>
          </p:nvPr>
        </p:nvSpPr>
        <p:spPr>
          <a:xfrm>
            <a:off x="1341120" y="265176"/>
            <a:ext cx="9509759" cy="10881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fr-FR" noProof="0" dirty="0"/>
              <a:t>Cliquez pour modifier le style du titre</a:t>
            </a:r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1341120" y="1572768"/>
            <a:ext cx="9509760" cy="4142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 rtl="0"/>
            <a:r>
              <a:rPr lang="fr-FR" noProof="0" dirty="0"/>
              <a:t>Deuxième niveau</a:t>
            </a:r>
          </a:p>
          <a:p>
            <a:pPr lvl="2" rtl="0"/>
            <a:r>
              <a:rPr lang="fr-FR" noProof="0" dirty="0"/>
              <a:t>Troisième niveau</a:t>
            </a:r>
          </a:p>
          <a:p>
            <a:pPr lvl="3" rtl="0"/>
            <a:r>
              <a:rPr lang="fr-FR" noProof="0" dirty="0"/>
              <a:t>Quatrième niveau</a:t>
            </a:r>
          </a:p>
          <a:p>
            <a:pPr lvl="4" rtl="0"/>
            <a:r>
              <a:rPr lang="fr-FR" noProof="0" dirty="0"/>
              <a:t>Cinquième niveau</a:t>
            </a:r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pPr rtl="0"/>
            <a:fld id="{4257039C-833C-4AD1-8B8F-C2806F2EEA28}" type="datetime1">
              <a:rPr lang="fr-FR" noProof="0" smtClean="0"/>
              <a:t>12/04/2021</a:t>
            </a:fld>
            <a:endParaRPr lang="fr-FR" noProof="0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cap="all" baseline="0">
                <a:solidFill>
                  <a:schemeClr val="tx1"/>
                </a:solidFill>
              </a:defRPr>
            </a:lvl1pPr>
          </a:lstStyle>
          <a:p>
            <a:pPr rtl="0"/>
            <a:fld id="{4FAB73BC-B049-4115-A692-8D63A059BFB8}" type="slidenum">
              <a:rPr lang="fr-FR" noProof="0" smtClean="0"/>
              <a:pPr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•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SzPct val="100000"/>
        <a:buFont typeface="Arial" pitchFamily="34" charset="0"/>
        <a:buChar char="•"/>
        <a:defRPr sz="18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6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6pPr>
      <a:lvl7pPr marL="19202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8pPr>
      <a:lvl9pPr marL="2240280" indent="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None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rtl="0"/>
            <a:fld id="{4257039C-833C-4AD1-8B8F-C2806F2EEA28}" type="datetime1">
              <a:rPr lang="fr-FR" noProof="0" smtClean="0"/>
              <a:t>12/04/2021</a:t>
            </a:fld>
            <a:endParaRPr lang="fr-FR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rtl="0"/>
            <a:fld id="{4FAB73BC-B049-4115-A692-8D63A059BFB8}" type="slidenum">
              <a:rPr lang="fr-FR" noProof="0" smtClean="0"/>
              <a:pPr/>
              <a:t>‹N°›</a:t>
            </a:fld>
            <a:endParaRPr lang="fr-FR" noProof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6278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Floriane.Bernardot\Desktop\final\final\model_power_point\model_ppt_bonne_dimension2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81573" cy="6905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BF2DF-9D2C-466C-8F26-332C9C1A620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12/04/2021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B16B1-1B7D-4121-82F4-F2C8A6E8AC8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11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hyperlink" Target="https://cler.org/wp-content/uploads/2017/01/publication_vers_des_villes_100_enr-web.pdf" TargetMode="Externa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hyperlink" Target="https://energy-cities.eu/fr/publications/" TargetMode="Externa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cler.org/mieux-maitriser-le-developpement-enr-sur-son-territoire-mode-demploi/" TargetMode="External"/><Relationship Id="rId5" Type="http://schemas.openxmlformats.org/officeDocument/2006/relationships/image" Target="../media/image15.PNG"/><Relationship Id="rId4" Type="http://schemas.openxmlformats.org/officeDocument/2006/relationships/hyperlink" Target="https://energie-partagee.org/publi-collectivite-2021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ecrypterlenergie.org/un-systeme-electrique-alimente-a-100-par-les-energies-renouvelables-est-il-techniquement-possible-en-france" TargetMode="External"/><Relationship Id="rId2" Type="http://schemas.openxmlformats.org/officeDocument/2006/relationships/hyperlink" Target="https://reseauactionclimat.org/nouveau-rapport-de-laie-et-de-rte-un-mix-electrique-100-renouvelable-en-france-cest-possible/" TargetMode="External"/><Relationship Id="rId1" Type="http://schemas.openxmlformats.org/officeDocument/2006/relationships/slideLayout" Target="../slideLayouts/slideLayout15.xml"/><Relationship Id="rId4" Type="http://schemas.openxmlformats.org/officeDocument/2006/relationships/hyperlink" Target="https://www.ademe.fr/mix-gaz-100-renouvelable-205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00332" y="7430"/>
            <a:ext cx="9720072" cy="1499616"/>
          </a:xfrm>
        </p:spPr>
        <p:txBody>
          <a:bodyPr>
            <a:normAutofit fontScale="90000"/>
          </a:bodyPr>
          <a:lstStyle/>
          <a:p>
            <a:r>
              <a:rPr lang="fr-FR" b="1" dirty="0"/>
              <a:t/>
            </a:r>
            <a:br>
              <a:rPr lang="fr-FR" b="1" dirty="0"/>
            </a:br>
            <a:r>
              <a:rPr lang="fr-FR" b="1" dirty="0"/>
              <a:t/>
            </a:r>
            <a:br>
              <a:rPr lang="fr-FR" b="1" dirty="0"/>
            </a:br>
            <a:r>
              <a:rPr lang="fr-FR" b="1" dirty="0"/>
              <a:t/>
            </a:r>
            <a:br>
              <a:rPr lang="fr-FR" b="1" dirty="0"/>
            </a:br>
            <a:r>
              <a:rPr lang="fr-FR" b="1" dirty="0"/>
              <a:t/>
            </a:r>
            <a:br>
              <a:rPr lang="fr-FR" b="1" dirty="0"/>
            </a:br>
            <a:r>
              <a:rPr lang="fr-FR" sz="3900" b="1" dirty="0"/>
              <a:t>WEBINAIRE - Villes 100% ENR : </a:t>
            </a:r>
            <a:br>
              <a:rPr lang="fr-FR" sz="3900" b="1" dirty="0"/>
            </a:br>
            <a:r>
              <a:rPr lang="fr-FR" sz="3900" b="1" dirty="0"/>
              <a:t>5 ans après l’accord de Paris, promesse tenue ?</a:t>
            </a:r>
            <a:br>
              <a:rPr lang="fr-FR" sz="3900" b="1" dirty="0"/>
            </a:br>
            <a:r>
              <a:rPr lang="fr-FR" b="1" dirty="0"/>
              <a:t/>
            </a:r>
            <a:br>
              <a:rPr lang="fr-FR" b="1" dirty="0"/>
            </a:br>
            <a:r>
              <a:rPr lang="fr-FR" b="1" dirty="0"/>
              <a:t/>
            </a:r>
            <a:br>
              <a:rPr lang="fr-FR" b="1" dirty="0"/>
            </a:br>
            <a:r>
              <a:rPr lang="fr-FR" b="1" dirty="0"/>
              <a:t/>
            </a:r>
            <a:br>
              <a:rPr lang="fr-FR" b="1" dirty="0"/>
            </a:br>
            <a:r>
              <a:rPr lang="fr-FR" b="1" dirty="0"/>
              <a:t/>
            </a:r>
            <a:br>
              <a:rPr lang="fr-FR" b="1" dirty="0"/>
            </a:b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30905" y="5339964"/>
            <a:ext cx="2054530" cy="1518036"/>
          </a:xfrm>
          <a:prstGeom prst="rect">
            <a:avLst/>
          </a:prstGeom>
        </p:spPr>
      </p:pic>
      <p:pic>
        <p:nvPicPr>
          <p:cNvPr id="5" name="Imag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332" y="5495925"/>
            <a:ext cx="1362075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4265" y="5313036"/>
            <a:ext cx="2502870" cy="140667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865855"/>
            <a:ext cx="12171954" cy="4552089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6318" y="5094677"/>
            <a:ext cx="3118330" cy="176332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E833F1A-DE85-B042-B0B2-F2E437B8F3B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46112" y="5659634"/>
            <a:ext cx="2816286" cy="910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38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fr-FR" dirty="0"/>
              <a:t>QUELQUES MODALITÉS PRATIQUES		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9720073" cy="4133088"/>
          </a:xfrm>
        </p:spPr>
        <p:txBody>
          <a:bodyPr>
            <a:normAutofit/>
          </a:bodyPr>
          <a:lstStyle/>
          <a:p>
            <a:pPr lvl="0"/>
            <a:r>
              <a:rPr lang="fr-FR" dirty="0"/>
              <a:t>&gt; Format table ronde avec nos 4 </a:t>
            </a:r>
            <a:r>
              <a:rPr lang="fr-FR" dirty="0" err="1"/>
              <a:t>intervenant·es</a:t>
            </a:r>
            <a:r>
              <a:rPr lang="fr-FR" dirty="0"/>
              <a:t> </a:t>
            </a:r>
            <a:r>
              <a:rPr lang="fr-FR" i="1" dirty="0"/>
              <a:t>(préférer affichage galerie)</a:t>
            </a:r>
          </a:p>
          <a:p>
            <a:pPr lvl="0"/>
            <a:r>
              <a:rPr lang="fr-FR" dirty="0"/>
              <a:t>&gt; Echanges sous forme de questions/réponses en fin de séance : un chat est à votre disposition </a:t>
            </a:r>
            <a:r>
              <a:rPr lang="fr-FR" i="1" dirty="0"/>
              <a:t>(utiliser l’espace questions/réponses plutôt que converser)</a:t>
            </a:r>
          </a:p>
          <a:p>
            <a:pPr lvl="0"/>
            <a:r>
              <a:rPr lang="fr-FR" dirty="0"/>
              <a:t>&gt; Des ressources complémentaires en fin de session</a:t>
            </a:r>
          </a:p>
          <a:p>
            <a:pPr lvl="0"/>
            <a:r>
              <a:rPr lang="fr-FR" dirty="0"/>
              <a:t>&gt; Webinaire visible en </a:t>
            </a:r>
            <a:r>
              <a:rPr lang="fr-FR" dirty="0" err="1"/>
              <a:t>replay</a:t>
            </a:r>
            <a:r>
              <a:rPr lang="fr-FR" dirty="0"/>
              <a:t> </a:t>
            </a:r>
          </a:p>
          <a:p>
            <a:pPr lvl="0"/>
            <a:endParaRPr lang="fr-FR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2664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13512" y="585216"/>
            <a:ext cx="5244030" cy="5253724"/>
          </a:xfrm>
        </p:spPr>
        <p:txBody>
          <a:bodyPr>
            <a:normAutofit fontScale="90000"/>
          </a:bodyPr>
          <a:lstStyle/>
          <a:p>
            <a:r>
              <a:rPr lang="fr-FR" dirty="0"/>
              <a:t>Barcelone, Francfort,  Frederikshavn, Genève Malmö,</a:t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r>
              <a:rPr lang="fr-FR" sz="4000" dirty="0"/>
              <a:t>Grenoble, </a:t>
            </a:r>
            <a:r>
              <a:rPr lang="fr-FR" sz="4000" dirty="0" err="1"/>
              <a:t>bayonNe</a:t>
            </a:r>
            <a:r>
              <a:rPr lang="fr-FR" sz="4000" dirty="0"/>
              <a:t>, </a:t>
            </a:r>
            <a:r>
              <a:rPr lang="fr-FR" sz="4000" dirty="0" err="1"/>
              <a:t>lyon</a:t>
            </a:r>
            <a:r>
              <a:rPr lang="fr-FR" sz="4000" dirty="0"/>
              <a:t> , Saint-Étienne, Nantes, Lorient, </a:t>
            </a:r>
            <a:r>
              <a:rPr lang="fr-FR" sz="4000" dirty="0" err="1"/>
              <a:t>brest</a:t>
            </a:r>
            <a:r>
              <a:rPr lang="fr-FR" sz="4000" dirty="0"/>
              <a:t>, Bordeaux, RENNES, </a:t>
            </a:r>
            <a:br>
              <a:rPr lang="fr-FR" sz="4000" dirty="0"/>
            </a:br>
            <a:r>
              <a:rPr lang="fr-FR" sz="4000" dirty="0"/>
              <a:t/>
            </a:r>
            <a:br>
              <a:rPr lang="fr-FR" sz="4000" dirty="0"/>
            </a:br>
            <a:r>
              <a:rPr lang="fr-FR" sz="4000" dirty="0"/>
              <a:t>Occitanie, </a:t>
            </a:r>
            <a:r>
              <a:rPr lang="fr-FR" sz="4000" dirty="0" err="1"/>
              <a:t>ILE-DE-France</a:t>
            </a:r>
            <a:r>
              <a:rPr lang="fr-FR" sz="4000" dirty="0"/>
              <a:t>, AURA,</a:t>
            </a:r>
            <a:br>
              <a:rPr lang="fr-FR" sz="4000" dirty="0"/>
            </a:br>
            <a:r>
              <a:rPr lang="fr-FR" sz="4000" dirty="0"/>
              <a:t/>
            </a:r>
            <a:br>
              <a:rPr lang="fr-FR" sz="4000" dirty="0"/>
            </a:br>
            <a:r>
              <a:rPr lang="fr-FR" sz="4000" dirty="0"/>
              <a:t>ETC.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819" y="148726"/>
            <a:ext cx="4697868" cy="6622033"/>
          </a:xfrm>
        </p:spPr>
      </p:pic>
    </p:spTree>
    <p:extLst>
      <p:ext uri="{BB962C8B-B14F-4D97-AF65-F5344CB8AC3E}">
        <p14:creationId xmlns:p14="http://schemas.microsoft.com/office/powerpoint/2010/main" val="297867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fr-FR" dirty="0"/>
              <a:t>Recommandations – 5 directions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9720073" cy="4133088"/>
          </a:xfrm>
        </p:spPr>
        <p:txBody>
          <a:bodyPr>
            <a:normAutofit/>
          </a:bodyPr>
          <a:lstStyle/>
          <a:p>
            <a:pPr lvl="0"/>
            <a:r>
              <a:rPr lang="fr-FR" b="1" dirty="0"/>
              <a:t>&gt;</a:t>
            </a:r>
            <a:r>
              <a:rPr lang="fr-FR" dirty="0"/>
              <a:t> </a:t>
            </a:r>
            <a:r>
              <a:rPr lang="fr-FR" b="1" dirty="0"/>
              <a:t>Prospective</a:t>
            </a:r>
            <a:r>
              <a:rPr lang="fr-FR" dirty="0"/>
              <a:t> : Intégrer le 100% énergies renouvelables parmi des enjeux plus vastes</a:t>
            </a:r>
          </a:p>
          <a:p>
            <a:pPr lvl="0"/>
            <a:r>
              <a:rPr lang="fr-FR" b="1" dirty="0"/>
              <a:t>&gt; Lien urbain-rural</a:t>
            </a:r>
            <a:r>
              <a:rPr lang="fr-FR" dirty="0"/>
              <a:t> : Mettre en œuvre la coopération des agglomérations avec les territoires ruraux alentours</a:t>
            </a:r>
          </a:p>
          <a:p>
            <a:pPr lvl="0"/>
            <a:r>
              <a:rPr lang="fr-FR" b="1" dirty="0"/>
              <a:t>&gt; Actions concrètes</a:t>
            </a:r>
            <a:r>
              <a:rPr lang="fr-FR" dirty="0"/>
              <a:t> : Montrer des réussites avec des projets concrets</a:t>
            </a:r>
          </a:p>
          <a:p>
            <a:pPr lvl="0"/>
            <a:r>
              <a:rPr lang="fr-FR" b="1" dirty="0"/>
              <a:t>&gt; Participation</a:t>
            </a:r>
            <a:r>
              <a:rPr lang="fr-FR" dirty="0"/>
              <a:t> : Inventer de nouveaux modes d’implication de tous les acteurs du territoire</a:t>
            </a:r>
          </a:p>
          <a:p>
            <a:pPr lvl="0"/>
            <a:r>
              <a:rPr lang="fr-FR" b="1" dirty="0"/>
              <a:t>&gt; Animation</a:t>
            </a:r>
            <a:r>
              <a:rPr lang="fr-FR" dirty="0"/>
              <a:t> : Se donner les moyens humains de réussir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999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fr-FR" dirty="0"/>
              <a:t>TABLE RONDE – NOS 4 INTERVENANT·ES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9720073" cy="4023360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fr-FR" sz="2800" dirty="0"/>
              <a:t> Albane FERRARIS, Géographe-urbaniste en charge de la planification – stratégie climat de la Ville de Genève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800" dirty="0"/>
              <a:t> Bruno PARIS, Adjoint au Maire de Lorient en charge de l’environnement et de la transition énergétique et Vice-Président de Lorient Agglomération en charge de la transition écologique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800" dirty="0"/>
              <a:t> Marc HOFFSESS, Adjoint à la Maire de Strasbourg et conseiller à l’</a:t>
            </a:r>
            <a:r>
              <a:rPr lang="fr-FR" sz="2800" dirty="0" err="1"/>
              <a:t>Eurométropole</a:t>
            </a:r>
            <a:r>
              <a:rPr lang="fr-FR" sz="2800" dirty="0"/>
              <a:t> de Strasbourg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800" dirty="0"/>
              <a:t> </a:t>
            </a:r>
            <a:r>
              <a:rPr lang="fr-FR" sz="2800"/>
              <a:t>Célia BLAUEL, </a:t>
            </a:r>
            <a:r>
              <a:rPr lang="fr-FR" sz="2800" dirty="0"/>
              <a:t>Adjointe à la Maire de Paris en charge de la Seine, de la Prospective Paris 2030 et de la Résilience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484842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fr-FR" dirty="0"/>
              <a:t>TABLE RONDE – 3 TEMPS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9720073" cy="4023360"/>
          </a:xfrm>
        </p:spPr>
        <p:txBody>
          <a:bodyPr/>
          <a:lstStyle/>
          <a:p>
            <a:r>
              <a:rPr lang="en-GB" sz="3600" b="1" dirty="0"/>
              <a:t>1</a:t>
            </a:r>
            <a:r>
              <a:rPr lang="en-GB" sz="2800" dirty="0"/>
              <a:t>- Prospective - Vision (animation : Sylvie / Energy Cities)</a:t>
            </a:r>
          </a:p>
          <a:p>
            <a:endParaRPr lang="en-GB" sz="2800" dirty="0"/>
          </a:p>
          <a:p>
            <a:r>
              <a:rPr lang="en-GB" sz="2800" b="1" dirty="0"/>
              <a:t>2</a:t>
            </a:r>
            <a:r>
              <a:rPr lang="en-GB" sz="2800" dirty="0"/>
              <a:t>- </a:t>
            </a:r>
            <a:r>
              <a:rPr lang="en-GB" sz="2800" dirty="0" err="1"/>
              <a:t>Coopération</a:t>
            </a:r>
            <a:r>
              <a:rPr lang="en-GB" sz="2800" dirty="0"/>
              <a:t> au sein de la </a:t>
            </a:r>
            <a:r>
              <a:rPr lang="en-GB" sz="2800" dirty="0" err="1"/>
              <a:t>collectivité</a:t>
            </a:r>
            <a:r>
              <a:rPr lang="en-GB" sz="2800" dirty="0"/>
              <a:t> et entre </a:t>
            </a:r>
            <a:r>
              <a:rPr lang="en-GB" sz="2800" dirty="0" err="1"/>
              <a:t>territoires</a:t>
            </a:r>
            <a:r>
              <a:rPr lang="en-GB" sz="2800" dirty="0"/>
              <a:t> (animation : Alexis / CLER)</a:t>
            </a:r>
          </a:p>
          <a:p>
            <a:endParaRPr lang="en-GB" sz="2800" dirty="0"/>
          </a:p>
          <a:p>
            <a:r>
              <a:rPr lang="en-GB" sz="2800" b="1" dirty="0"/>
              <a:t>3</a:t>
            </a:r>
            <a:r>
              <a:rPr lang="en-GB" sz="2800" dirty="0"/>
              <a:t>- Participation </a:t>
            </a:r>
            <a:r>
              <a:rPr lang="en-GB" sz="2800" dirty="0" err="1"/>
              <a:t>citoyenne</a:t>
            </a:r>
            <a:r>
              <a:rPr lang="en-GB" sz="2800" dirty="0"/>
              <a:t> et mobilisation des </a:t>
            </a:r>
            <a:r>
              <a:rPr lang="en-GB" sz="2800" dirty="0" err="1"/>
              <a:t>autres</a:t>
            </a:r>
            <a:r>
              <a:rPr lang="en-GB" sz="2800" dirty="0"/>
              <a:t> </a:t>
            </a:r>
            <a:r>
              <a:rPr lang="en-GB" sz="2800" dirty="0" err="1"/>
              <a:t>acteurs</a:t>
            </a:r>
            <a:r>
              <a:rPr lang="en-GB" sz="2800" dirty="0"/>
              <a:t> (animation : </a:t>
            </a:r>
            <a:r>
              <a:rPr lang="en-GB" sz="2800" dirty="0" err="1"/>
              <a:t>Zoé</a:t>
            </a:r>
            <a:r>
              <a:rPr lang="en-GB" sz="2800" dirty="0"/>
              <a:t> / </a:t>
            </a:r>
            <a:r>
              <a:rPr lang="en-GB" sz="2800" dirty="0" err="1"/>
              <a:t>Réseau</a:t>
            </a:r>
            <a:r>
              <a:rPr lang="en-GB" sz="2800" dirty="0"/>
              <a:t> Action </a:t>
            </a:r>
            <a:r>
              <a:rPr lang="en-GB" sz="2800" dirty="0" err="1"/>
              <a:t>Climat</a:t>
            </a:r>
            <a:r>
              <a:rPr lang="en-GB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70302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fr-FR" dirty="0"/>
              <a:t>RESSOURCES – VERS DES VILLES 100% ENR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9720073" cy="4023360"/>
          </a:xfrm>
        </p:spPr>
        <p:txBody>
          <a:bodyPr>
            <a:normAutofit/>
          </a:bodyPr>
          <a:lstStyle/>
          <a:p>
            <a:endParaRPr lang="en-GB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11" name="Image 10">
            <a:hlinkClick r:id="rId2"/>
            <a:extLst>
              <a:ext uri="{FF2B5EF4-FFF2-40B4-BE49-F238E27FC236}">
                <a16:creationId xmlns:a16="http://schemas.microsoft.com/office/drawing/2014/main" id="{1255AC60-31CE-2742-86CF-6734020E67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1216" y="2712642"/>
            <a:ext cx="6325051" cy="2673388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2484392D-D293-DA4D-9741-18D1F45F1C94}"/>
              </a:ext>
            </a:extLst>
          </p:cNvPr>
          <p:cNvSpPr txBox="1"/>
          <p:nvPr/>
        </p:nvSpPr>
        <p:spPr>
          <a:xfrm>
            <a:off x="2751215" y="5587198"/>
            <a:ext cx="6325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Publication RAC, CLER et </a:t>
            </a:r>
            <a:r>
              <a:rPr lang="fr-FR" dirty="0" err="1"/>
              <a:t>Energy</a:t>
            </a:r>
            <a:r>
              <a:rPr lang="fr-FR" dirty="0"/>
              <a:t> </a:t>
            </a:r>
            <a:r>
              <a:rPr lang="fr-FR" dirty="0" err="1"/>
              <a:t>Cities</a:t>
            </a:r>
            <a:r>
              <a:rPr lang="fr-FR" dirty="0"/>
              <a:t> (2016)</a:t>
            </a:r>
          </a:p>
          <a:p>
            <a:pPr algn="ctr"/>
            <a:r>
              <a:rPr lang="fr-FR" i="1" dirty="0"/>
              <a:t>Cliquer sur l’image pour accéder à la publication</a:t>
            </a:r>
          </a:p>
        </p:txBody>
      </p:sp>
    </p:spTree>
    <p:extLst>
      <p:ext uri="{BB962C8B-B14F-4D97-AF65-F5344CB8AC3E}">
        <p14:creationId xmlns:p14="http://schemas.microsoft.com/office/powerpoint/2010/main" val="3595585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fr-FR" dirty="0"/>
              <a:t>RESSOURCES – guides 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9720073" cy="4023360"/>
          </a:xfrm>
        </p:spPr>
        <p:txBody>
          <a:bodyPr>
            <a:normAutofit/>
          </a:bodyPr>
          <a:lstStyle/>
          <a:p>
            <a:endParaRPr lang="en-GB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3" name="Image 2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3545" y="2666588"/>
            <a:ext cx="2578291" cy="3642772"/>
          </a:xfrm>
          <a:prstGeom prst="rect">
            <a:avLst/>
          </a:prstGeom>
        </p:spPr>
      </p:pic>
      <p:pic>
        <p:nvPicPr>
          <p:cNvPr id="4" name="Image 3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9390" y="2666588"/>
            <a:ext cx="2701248" cy="3727304"/>
          </a:xfrm>
          <a:prstGeom prst="rect">
            <a:avLst/>
          </a:prstGeom>
        </p:spPr>
      </p:pic>
      <p:pic>
        <p:nvPicPr>
          <p:cNvPr id="6" name="Image 5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9301" y="2666588"/>
            <a:ext cx="2572897" cy="3642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fr-FR" dirty="0"/>
              <a:t>RESSOURCES SUR LE 100% ENR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9720073" cy="40233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Analyse et vidéo 100% </a:t>
            </a:r>
            <a:r>
              <a:rPr lang="fr-FR" dirty="0" err="1"/>
              <a:t>EnR</a:t>
            </a:r>
            <a:r>
              <a:rPr lang="fr-FR" dirty="0"/>
              <a:t> pour l’électricité en 2050 (</a:t>
            </a:r>
            <a:r>
              <a:rPr lang="fr-FR" dirty="0">
                <a:hlinkClick r:id="rId2"/>
              </a:rPr>
              <a:t>site du Réseau Action Climat</a:t>
            </a:r>
            <a:r>
              <a:rPr lang="fr-FR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Site </a:t>
            </a:r>
            <a:r>
              <a:rPr lang="fr-FR" dirty="0">
                <a:hlinkClick r:id="rId3"/>
              </a:rPr>
              <a:t>Décrypter l’énergie</a:t>
            </a:r>
            <a:r>
              <a:rPr lang="fr-FR" dirty="0"/>
              <a:t> animé par </a:t>
            </a:r>
            <a:r>
              <a:rPr lang="fr-FR" dirty="0" err="1"/>
              <a:t>négaWatt</a:t>
            </a:r>
            <a:endParaRPr lang="fr-FR" dirty="0"/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Etude </a:t>
            </a:r>
            <a:r>
              <a:rPr lang="fr-FR" dirty="0" err="1"/>
              <a:t>Ademe</a:t>
            </a:r>
            <a:r>
              <a:rPr lang="fr-FR"/>
              <a:t> </a:t>
            </a:r>
            <a:r>
              <a:rPr lang="fr-FR" u="sng">
                <a:hlinkClick r:id="rId4"/>
              </a:rPr>
              <a:t>“Vers un mix 100% gaz renouvelable en 2050 ?”</a:t>
            </a:r>
            <a:r>
              <a:rPr lang="fr-FR"/>
              <a:t> (2018)</a:t>
            </a:r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804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Océan 16 x 9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308743_TF02895256.potx" id="{01E95750-DB25-45B8-934E-79D6456FAEFD}" vid="{FBB5DAB9-F943-4C0E-96CA-1B1FAFEC8D79}"/>
    </a:ext>
  </a:extLst>
</a:theme>
</file>

<file path=ppt/theme/theme2.xml><?xml version="1.0" encoding="utf-8"?>
<a:theme xmlns:a="http://schemas.openxmlformats.org/drawingml/2006/main" name="Intégral">
  <a:themeElements>
    <a:clrScheme name="Inté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é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é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ppt/theme/theme3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25767</TotalTime>
  <Words>291</Words>
  <Application>Microsoft Office PowerPoint</Application>
  <PresentationFormat>Grand écran</PresentationFormat>
  <Paragraphs>37</Paragraphs>
  <Slides>9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9</vt:i4>
      </vt:variant>
    </vt:vector>
  </HeadingPairs>
  <TitlesOfParts>
    <vt:vector size="18" baseType="lpstr">
      <vt:lpstr>Arial</vt:lpstr>
      <vt:lpstr>Calibri</vt:lpstr>
      <vt:lpstr>Georgia</vt:lpstr>
      <vt:lpstr>Tw Cen MT</vt:lpstr>
      <vt:lpstr>Tw Cen MT Condensed</vt:lpstr>
      <vt:lpstr>Wingdings 3</vt:lpstr>
      <vt:lpstr>Océan 16 x 9</vt:lpstr>
      <vt:lpstr>Intégral</vt:lpstr>
      <vt:lpstr>Conception personnalisée</vt:lpstr>
      <vt:lpstr>    WEBINAIRE - Villes 100% ENR :  5 ans après l’accord de Paris, promesse tenue ?     </vt:lpstr>
      <vt:lpstr>QUELQUES MODALITÉS PRATIQUES  </vt:lpstr>
      <vt:lpstr>Barcelone, Francfort,  Frederikshavn, Genève Malmö,  Grenoble, bayonNe, lyon , Saint-Étienne, Nantes, Lorient, brest, Bordeaux, RENNES,   Occitanie, ILE-DE-France, AURA,  ETC.</vt:lpstr>
      <vt:lpstr>Recommandations – 5 directions</vt:lpstr>
      <vt:lpstr>TABLE RONDE – NOS 4 INTERVENANT·ES</vt:lpstr>
      <vt:lpstr>TABLE RONDE – 3 TEMPS</vt:lpstr>
      <vt:lpstr>RESSOURCES – VERS DES VILLES 100% ENR</vt:lpstr>
      <vt:lpstr>RESSOURCES – guides </vt:lpstr>
      <vt:lpstr>RESSOURCES SUR LE 100% ENR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Whats’eup  energy cities may 2018</dc:title>
  <dc:creator>Claire Roumet</dc:creator>
  <cp:lastModifiedBy>Béatrice Karas</cp:lastModifiedBy>
  <cp:revision>253</cp:revision>
  <cp:lastPrinted>2019-05-17T15:41:38Z</cp:lastPrinted>
  <dcterms:created xsi:type="dcterms:W3CDTF">2018-05-14T10:21:07Z</dcterms:created>
  <dcterms:modified xsi:type="dcterms:W3CDTF">2021-04-12T13:04:14Z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