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7" roundtripDataSignature="AMtx7mjAb9gJa2DMrIdtrSiU/tSgdYfH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181C49-0AE4-4E68-ADA6-E5F453658377}">
  <a:tblStyle styleId="{69181C49-0AE4-4E68-ADA6-E5F45365837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7: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7: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8: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7" name="Shape 17"/>
        <p:cNvGrpSpPr/>
        <p:nvPr/>
      </p:nvGrpSpPr>
      <p:grpSpPr>
        <a:xfrm>
          <a:off x="0" y="0"/>
          <a:ext cx="0" cy="0"/>
          <a:chOff x="0" y="0"/>
          <a:chExt cx="0" cy="0"/>
        </a:xfrm>
      </p:grpSpPr>
      <p:sp>
        <p:nvSpPr>
          <p:cNvPr id="18" name="Google Shape;18;p12"/>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13"/>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14"/>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14"/>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15"/>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15"/>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15"/>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16"/>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p:nvPr/>
        </p:nvSpPr>
        <p:spPr>
          <a:xfrm>
            <a:off x="203199" y="196667"/>
            <a:ext cx="11988775" cy="6661318"/>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11"/>
          <p:cNvSpPr/>
          <p:nvPr/>
        </p:nvSpPr>
        <p:spPr>
          <a:xfrm>
            <a:off x="123099" y="6197912"/>
            <a:ext cx="781048" cy="55244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11"/>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1"/>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4" name="Google Shape;14;p11"/>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1"/>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rtl="0" algn="l">
              <a:lnSpc>
                <a:spcPct val="114166"/>
              </a:lnSpc>
              <a:spcBef>
                <a:spcPts val="0"/>
              </a:spcBef>
              <a:buNone/>
              <a:defRPr b="0" i="0" sz="1200" u="none">
                <a:solidFill>
                  <a:srgbClr val="114682"/>
                </a:solidFill>
                <a:latin typeface="Arial"/>
                <a:ea typeface="Arial"/>
                <a:cs typeface="Arial"/>
                <a:sym typeface="Arial"/>
              </a:defRPr>
            </a:lvl1pPr>
            <a:lvl2pPr indent="0" lvl="1" marL="38100" marR="0" rtl="0" algn="l">
              <a:lnSpc>
                <a:spcPct val="114166"/>
              </a:lnSpc>
              <a:spcBef>
                <a:spcPts val="0"/>
              </a:spcBef>
              <a:buNone/>
              <a:defRPr b="0" i="0" sz="1200" u="none">
                <a:solidFill>
                  <a:srgbClr val="114682"/>
                </a:solidFill>
                <a:latin typeface="Arial"/>
                <a:ea typeface="Arial"/>
                <a:cs typeface="Arial"/>
                <a:sym typeface="Arial"/>
              </a:defRPr>
            </a:lvl2pPr>
            <a:lvl3pPr indent="0" lvl="2" marL="38100" marR="0" rtl="0" algn="l">
              <a:lnSpc>
                <a:spcPct val="114166"/>
              </a:lnSpc>
              <a:spcBef>
                <a:spcPts val="0"/>
              </a:spcBef>
              <a:buNone/>
              <a:defRPr b="0" i="0" sz="1200" u="none">
                <a:solidFill>
                  <a:srgbClr val="114682"/>
                </a:solidFill>
                <a:latin typeface="Arial"/>
                <a:ea typeface="Arial"/>
                <a:cs typeface="Arial"/>
                <a:sym typeface="Arial"/>
              </a:defRPr>
            </a:lvl3pPr>
            <a:lvl4pPr indent="0" lvl="3" marL="38100" marR="0" rtl="0" algn="l">
              <a:lnSpc>
                <a:spcPct val="114166"/>
              </a:lnSpc>
              <a:spcBef>
                <a:spcPts val="0"/>
              </a:spcBef>
              <a:buNone/>
              <a:defRPr b="0" i="0" sz="1200" u="none">
                <a:solidFill>
                  <a:srgbClr val="114682"/>
                </a:solidFill>
                <a:latin typeface="Arial"/>
                <a:ea typeface="Arial"/>
                <a:cs typeface="Arial"/>
                <a:sym typeface="Arial"/>
              </a:defRPr>
            </a:lvl4pPr>
            <a:lvl5pPr indent="0" lvl="4" marL="38100" marR="0" rtl="0" algn="l">
              <a:lnSpc>
                <a:spcPct val="114166"/>
              </a:lnSpc>
              <a:spcBef>
                <a:spcPts val="0"/>
              </a:spcBef>
              <a:buNone/>
              <a:defRPr b="0" i="0" sz="1200" u="none">
                <a:solidFill>
                  <a:srgbClr val="114682"/>
                </a:solidFill>
                <a:latin typeface="Arial"/>
                <a:ea typeface="Arial"/>
                <a:cs typeface="Arial"/>
                <a:sym typeface="Arial"/>
              </a:defRPr>
            </a:lvl5pPr>
            <a:lvl6pPr indent="0" lvl="5" marL="38100" marR="0" rtl="0" algn="l">
              <a:lnSpc>
                <a:spcPct val="114166"/>
              </a:lnSpc>
              <a:spcBef>
                <a:spcPts val="0"/>
              </a:spcBef>
              <a:buNone/>
              <a:defRPr b="0" i="0" sz="1200" u="none">
                <a:solidFill>
                  <a:srgbClr val="114682"/>
                </a:solidFill>
                <a:latin typeface="Arial"/>
                <a:ea typeface="Arial"/>
                <a:cs typeface="Arial"/>
                <a:sym typeface="Arial"/>
              </a:defRPr>
            </a:lvl6pPr>
            <a:lvl7pPr indent="0" lvl="6" marL="38100" marR="0" rtl="0" algn="l">
              <a:lnSpc>
                <a:spcPct val="114166"/>
              </a:lnSpc>
              <a:spcBef>
                <a:spcPts val="0"/>
              </a:spcBef>
              <a:buNone/>
              <a:defRPr b="0" i="0" sz="1200" u="none">
                <a:solidFill>
                  <a:srgbClr val="114682"/>
                </a:solidFill>
                <a:latin typeface="Arial"/>
                <a:ea typeface="Arial"/>
                <a:cs typeface="Arial"/>
                <a:sym typeface="Arial"/>
              </a:defRPr>
            </a:lvl7pPr>
            <a:lvl8pPr indent="0" lvl="7" marL="38100" marR="0" rtl="0" algn="l">
              <a:lnSpc>
                <a:spcPct val="114166"/>
              </a:lnSpc>
              <a:spcBef>
                <a:spcPts val="0"/>
              </a:spcBef>
              <a:buNone/>
              <a:defRPr b="0" i="0" sz="1200" u="none">
                <a:solidFill>
                  <a:srgbClr val="114682"/>
                </a:solidFill>
                <a:latin typeface="Arial"/>
                <a:ea typeface="Arial"/>
                <a:cs typeface="Arial"/>
                <a:sym typeface="Arial"/>
              </a:defRPr>
            </a:lvl8pPr>
            <a:lvl9pPr indent="0" lvl="8" marL="38100" marR="0" rtl="0" algn="l">
              <a:lnSpc>
                <a:spcPct val="114166"/>
              </a:lnSpc>
              <a:spcBef>
                <a:spcPts val="0"/>
              </a:spcBef>
              <a:buNone/>
              <a:defRPr b="0" i="0" sz="1200" u="none">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 name="Shape 48"/>
        <p:cNvGrpSpPr/>
        <p:nvPr/>
      </p:nvGrpSpPr>
      <p:grpSpPr>
        <a:xfrm>
          <a:off x="0" y="0"/>
          <a:ext cx="0" cy="0"/>
          <a:chOff x="0" y="0"/>
          <a:chExt cx="0" cy="0"/>
        </a:xfrm>
      </p:grpSpPr>
      <p:sp>
        <p:nvSpPr>
          <p:cNvPr id="49" name="Google Shape;49;p1"/>
          <p:cNvSpPr/>
          <p:nvPr/>
        </p:nvSpPr>
        <p:spPr>
          <a:xfrm>
            <a:off x="2977" y="0"/>
            <a:ext cx="12191975" cy="68816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0" name="Google Shape;50;p1"/>
          <p:cNvSpPr txBox="1"/>
          <p:nvPr/>
        </p:nvSpPr>
        <p:spPr>
          <a:xfrm>
            <a:off x="292980" y="6414297"/>
            <a:ext cx="124460"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chemeClr val="dk1"/>
                </a:solidFill>
                <a:latin typeface="Arial"/>
                <a:ea typeface="Arial"/>
                <a:cs typeface="Arial"/>
                <a:sym typeface="Arial"/>
              </a:rPr>
              <a:t>1</a:t>
            </a:r>
            <a:endParaRPr sz="1400">
              <a:solidFill>
                <a:schemeClr val="dk1"/>
              </a:solidFill>
              <a:latin typeface="Arial"/>
              <a:ea typeface="Arial"/>
              <a:cs typeface="Arial"/>
              <a:sym typeface="Arial"/>
            </a:endParaRPr>
          </a:p>
        </p:txBody>
      </p:sp>
      <p:sp>
        <p:nvSpPr>
          <p:cNvPr id="51" name="Google Shape;51;p1"/>
          <p:cNvSpPr/>
          <p:nvPr/>
        </p:nvSpPr>
        <p:spPr>
          <a:xfrm>
            <a:off x="-5918" y="4114800"/>
            <a:ext cx="10673918" cy="2704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Barriers and Opportunities-SWOT Analysis</a:t>
            </a:r>
            <a:endParaRPr/>
          </a:p>
          <a:p>
            <a:pPr indent="0" lvl="0" marL="0" marR="0" rtl="0" algn="l">
              <a:spcBef>
                <a:spcPts val="0"/>
              </a:spcBef>
              <a:spcAft>
                <a:spcPts val="0"/>
              </a:spcAft>
              <a:buNone/>
            </a:pPr>
            <a:r>
              <a:rPr lang="en-US" sz="2800">
                <a:solidFill>
                  <a:schemeClr val="lt1"/>
                </a:solidFill>
                <a:latin typeface="Arial"/>
                <a:ea typeface="Arial"/>
                <a:cs typeface="Arial"/>
                <a:sym typeface="Arial"/>
              </a:rPr>
              <a:t>Citizen-led Initiatives, Energy Communities, </a:t>
            </a:r>
            <a:endParaRPr/>
          </a:p>
          <a:p>
            <a:pPr indent="0" lvl="0" marL="0" marR="0" rtl="0" algn="l">
              <a:spcBef>
                <a:spcPts val="0"/>
              </a:spcBef>
              <a:spcAft>
                <a:spcPts val="0"/>
              </a:spcAft>
              <a:buNone/>
            </a:pPr>
            <a:r>
              <a:rPr lang="en-US" sz="2800">
                <a:solidFill>
                  <a:schemeClr val="lt1"/>
                </a:solidFill>
                <a:latin typeface="Arial"/>
                <a:ea typeface="Arial"/>
                <a:cs typeface="Arial"/>
                <a:sym typeface="Arial"/>
              </a:rPr>
              <a:t>and Municipalities</a:t>
            </a:r>
            <a:endParaRPr/>
          </a:p>
          <a:p>
            <a:pPr indent="0" lvl="0" marL="0" marR="0" rtl="0" algn="l">
              <a:spcBef>
                <a:spcPts val="0"/>
              </a:spcBef>
              <a:spcAft>
                <a:spcPts val="0"/>
              </a:spcAft>
              <a:buNone/>
            </a:pPr>
            <a:r>
              <a:rPr lang="en-US" sz="2000">
                <a:solidFill>
                  <a:srgbClr val="FFC000"/>
                </a:solidFill>
                <a:latin typeface="Arial"/>
                <a:ea typeface="Arial"/>
                <a:cs typeface="Arial"/>
                <a:sym typeface="Arial"/>
              </a:rPr>
              <a:t>Template</a:t>
            </a:r>
            <a:r>
              <a:rPr lang="en-US" sz="2000">
                <a:solidFill>
                  <a:srgbClr val="ED237A"/>
                </a:solidFill>
                <a:latin typeface="Arial"/>
                <a:ea typeface="Arial"/>
                <a:cs typeface="Arial"/>
                <a:sym typeface="Arial"/>
              </a:rPr>
              <a:t> </a:t>
            </a:r>
            <a:endParaRPr sz="2000">
              <a:solidFill>
                <a:srgbClr val="ED237A"/>
              </a:solidFill>
              <a:latin typeface="Arial"/>
              <a:ea typeface="Arial"/>
              <a:cs typeface="Arial"/>
              <a:sym typeface="Arial"/>
            </a:endParaRPr>
          </a:p>
        </p:txBody>
      </p:sp>
      <p:sp>
        <p:nvSpPr>
          <p:cNvPr id="52" name="Google Shape;52;p1"/>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p:nvPr/>
        </p:nvSpPr>
        <p:spPr>
          <a:xfrm>
            <a:off x="838200" y="6439847"/>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This project has received funding from the European Union’s LIFE programme under grant agreement No 101077085</a:t>
            </a:r>
            <a:endParaRPr/>
          </a:p>
        </p:txBody>
      </p:sp>
      <p:sp>
        <p:nvSpPr>
          <p:cNvPr id="165" name="Google Shape;165;p10"/>
          <p:cNvSpPr/>
          <p:nvPr/>
        </p:nvSpPr>
        <p:spPr>
          <a:xfrm>
            <a:off x="2171700" y="381000"/>
            <a:ext cx="7848600" cy="5747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ED237A"/>
                </a:solidFill>
                <a:latin typeface="Arial"/>
                <a:ea typeface="Arial"/>
                <a:cs typeface="Arial"/>
                <a:sym typeface="Arial"/>
              </a:rPr>
              <a:t>Municipality’s View </a:t>
            </a:r>
            <a:r>
              <a:rPr b="1" lang="en-US" sz="1600">
                <a:solidFill>
                  <a:srgbClr val="002060"/>
                </a:solidFill>
                <a:latin typeface="Arial"/>
                <a:ea typeface="Arial"/>
                <a:cs typeface="Arial"/>
                <a:sym typeface="Arial"/>
              </a:rPr>
              <a:t>on Supporting and Collaborating with Energy Communities</a:t>
            </a:r>
            <a:endParaRPr b="1" sz="1600">
              <a:solidFill>
                <a:schemeClr val="dk2"/>
              </a:solidFill>
              <a:latin typeface="Arial"/>
              <a:ea typeface="Arial"/>
              <a:cs typeface="Arial"/>
              <a:sym typeface="Arial"/>
            </a:endParaRPr>
          </a:p>
        </p:txBody>
      </p:sp>
      <p:grpSp>
        <p:nvGrpSpPr>
          <p:cNvPr id="166" name="Google Shape;166;p10"/>
          <p:cNvGrpSpPr/>
          <p:nvPr/>
        </p:nvGrpSpPr>
        <p:grpSpPr>
          <a:xfrm>
            <a:off x="403710" y="896903"/>
            <a:ext cx="11650003" cy="5106426"/>
            <a:chOff x="98910" y="-17498"/>
            <a:chExt cx="11650003" cy="5106426"/>
          </a:xfrm>
        </p:grpSpPr>
        <p:sp>
          <p:nvSpPr>
            <p:cNvPr id="167" name="Google Shape;167;p10"/>
            <p:cNvSpPr/>
            <p:nvPr/>
          </p:nvSpPr>
          <p:spPr>
            <a:xfrm>
              <a:off x="5824897" y="2396353"/>
              <a:ext cx="5924016" cy="2642940"/>
            </a:xfrm>
            <a:prstGeom prst="roundRect">
              <a:avLst>
                <a:gd fmla="val 10000" name="adj"/>
              </a:avLst>
            </a:prstGeom>
            <a:no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txBox="1"/>
            <p:nvPr/>
          </p:nvSpPr>
          <p:spPr>
            <a:xfrm>
              <a:off x="7660159" y="3115145"/>
              <a:ext cx="4030697" cy="1866091"/>
            </a:xfrm>
            <a:prstGeom prst="rect">
              <a:avLst/>
            </a:prstGeom>
            <a:noFill/>
            <a:ln>
              <a:noFill/>
            </a:ln>
          </p:spPr>
          <p:txBody>
            <a:bodyPr anchorCtr="0" anchor="ctr" bIns="288000" lIns="0" spcFirstLastPara="1" rIns="0" wrap="square" tIns="0">
              <a:noAutofit/>
            </a:bodyPr>
            <a:lstStyle/>
            <a:p>
              <a:pPr indent="-114300" lvl="1" marL="114300" marR="0" rtl="0" algn="r">
                <a:lnSpc>
                  <a:spcPct val="10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and/or Instability of Regulatory and Policy Support for Community Energy Projects</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Unstable Support Schemes for Community Energy Projects</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Complexity of Planning and Permitting of RES Projects</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Competition</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Political Instability or Changes in National Government </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Limited Public Trust </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External Factors such as Economic Downturns</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of Trust Towards Local Municipalities</a:t>
              </a:r>
              <a:endParaRPr b="0" i="0" sz="1200" u="none" cap="none" strike="noStrike">
                <a:solidFill>
                  <a:schemeClr val="dk2"/>
                </a:solidFill>
                <a:latin typeface="Arial"/>
                <a:ea typeface="Arial"/>
                <a:cs typeface="Arial"/>
                <a:sym typeface="Arial"/>
              </a:endParaRPr>
            </a:p>
            <a:p>
              <a:pPr indent="-114300" lvl="1" marL="11430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Inadequate Public Engagement and Consultation Processes</a:t>
              </a:r>
              <a:endParaRPr b="0" i="0" sz="1200" u="none" cap="none" strike="noStrike">
                <a:solidFill>
                  <a:schemeClr val="dk2"/>
                </a:solidFill>
                <a:latin typeface="Arial"/>
                <a:ea typeface="Arial"/>
                <a:cs typeface="Arial"/>
                <a:sym typeface="Arial"/>
              </a:endParaRPr>
            </a:p>
            <a:p>
              <a:pPr indent="-25400" lvl="1" marL="114300" marR="0" rtl="0" algn="r">
                <a:lnSpc>
                  <a:spcPct val="90000"/>
                </a:lnSpc>
                <a:spcBef>
                  <a:spcPts val="180"/>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a:p>
              <a:pPr indent="-25400" lvl="1" marL="114300" marR="0" rtl="0" algn="r">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69" name="Google Shape;169;p10"/>
            <p:cNvSpPr/>
            <p:nvPr/>
          </p:nvSpPr>
          <p:spPr>
            <a:xfrm>
              <a:off x="102398" y="2397494"/>
              <a:ext cx="5567723" cy="2691434"/>
            </a:xfrm>
            <a:prstGeom prst="roundRect">
              <a:avLst>
                <a:gd fmla="val 10000" name="adj"/>
              </a:avLst>
            </a:prstGeom>
            <a:noFill/>
            <a:ln cap="flat" cmpd="sng" w="25400">
              <a:solidFill>
                <a:srgbClr val="2AE6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txBox="1"/>
            <p:nvPr/>
          </p:nvSpPr>
          <p:spPr>
            <a:xfrm>
              <a:off x="161520" y="3129475"/>
              <a:ext cx="3779162" cy="1900331"/>
            </a:xfrm>
            <a:prstGeom prst="rect">
              <a:avLst/>
            </a:prstGeom>
            <a:noFill/>
            <a:ln>
              <a:noFill/>
            </a:ln>
          </p:spPr>
          <p:txBody>
            <a:bodyPr anchorCtr="0" anchor="ctr" bIns="41900" lIns="41900" spcFirstLastPara="1" rIns="0" wrap="square" tIns="41900">
              <a:noAutofit/>
            </a:bodyPr>
            <a:lstStyle/>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Opportunity to Establish a Long-Term Partnership that Fosters Effective Collaboration and Shared Goals, Focusing on Equal Benefit of all Community Groups and the Entire Local Community/ Green Public Procurement</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Opportunity to Fulfill Municipality’s Energy and Climate Goals</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Increase Public Participation and Interest in Renewable Energy</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Access to New Funding Sources and Grants</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Foster Trust Between Municipalities and Local Citizens</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Regulatory and Policy Support to Community Energy Projects / Green Public Procurement</a:t>
              </a:r>
              <a:endParaRPr b="0" i="0" sz="1050" u="none" cap="none" strike="noStrike">
                <a:solidFill>
                  <a:schemeClr val="dk2"/>
                </a:solidFill>
                <a:latin typeface="Arial"/>
                <a:ea typeface="Arial"/>
                <a:cs typeface="Arial"/>
                <a:sym typeface="Arial"/>
              </a:endParaRPr>
            </a:p>
            <a:p>
              <a:pPr indent="0" lvl="1" marL="57150" marR="0" rtl="0" algn="l">
                <a:lnSpc>
                  <a:spcPct val="150000"/>
                </a:lnSpc>
                <a:spcBef>
                  <a:spcPts val="0"/>
                </a:spcBef>
                <a:spcAft>
                  <a:spcPts val="0"/>
                </a:spcAft>
                <a:buClr>
                  <a:schemeClr val="dk1"/>
                </a:buClr>
                <a:buSzPts val="1000"/>
                <a:buFont typeface="Calibri"/>
                <a:buNone/>
              </a:pPr>
              <a:r>
                <a:t/>
              </a:r>
              <a:endParaRPr b="0" i="0" sz="1000" u="none" cap="none" strike="noStrike">
                <a:solidFill>
                  <a:schemeClr val="dk2"/>
                </a:solidFill>
                <a:latin typeface="Arial"/>
                <a:ea typeface="Arial"/>
                <a:cs typeface="Arial"/>
                <a:sym typeface="Arial"/>
              </a:endParaRPr>
            </a:p>
            <a:p>
              <a:pPr indent="-38100" lvl="1" marL="114300" marR="0" rtl="0" algn="l">
                <a:lnSpc>
                  <a:spcPct val="150000"/>
                </a:lnSpc>
                <a:spcBef>
                  <a:spcPts val="0"/>
                </a:spcBef>
                <a:spcAft>
                  <a:spcPts val="0"/>
                </a:spcAft>
                <a:buClr>
                  <a:schemeClr val="dk1"/>
                </a:buClr>
                <a:buSzPts val="1200"/>
                <a:buFont typeface="Calibri"/>
                <a:buNone/>
              </a:pPr>
              <a:r>
                <a:t/>
              </a:r>
              <a:endParaRPr b="0" i="0" sz="1200" u="none" cap="none" strike="noStrike">
                <a:solidFill>
                  <a:schemeClr val="dk2"/>
                </a:solidFill>
                <a:latin typeface="Arial"/>
                <a:ea typeface="Arial"/>
                <a:cs typeface="Arial"/>
                <a:sym typeface="Arial"/>
              </a:endParaRPr>
            </a:p>
            <a:p>
              <a:pPr indent="-38100" lvl="1" marL="114300" marR="0" rtl="0" algn="l">
                <a:lnSpc>
                  <a:spcPct val="9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71" name="Google Shape;171;p10"/>
            <p:cNvSpPr/>
            <p:nvPr/>
          </p:nvSpPr>
          <p:spPr>
            <a:xfrm>
              <a:off x="5786134" y="-17498"/>
              <a:ext cx="5831652" cy="2374555"/>
            </a:xfrm>
            <a:prstGeom prst="roundRect">
              <a:avLst>
                <a:gd fmla="val 10000"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
            <p:cNvSpPr txBox="1"/>
            <p:nvPr/>
          </p:nvSpPr>
          <p:spPr>
            <a:xfrm>
              <a:off x="7587791" y="34663"/>
              <a:ext cx="3977834" cy="1676594"/>
            </a:xfrm>
            <a:prstGeom prst="rect">
              <a:avLst/>
            </a:prstGeom>
            <a:noFill/>
            <a:ln>
              <a:noFill/>
            </a:ln>
          </p:spPr>
          <p:txBody>
            <a:bodyPr anchorCtr="0" anchor="t" bIns="0" lIns="0" spcFirstLastPara="1" rIns="0" wrap="square" tIns="0">
              <a:noAutofit/>
            </a:bodyPr>
            <a:lstStyle/>
            <a:p>
              <a:pPr indent="-69850" lvl="1" marL="5715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Lack of Awareness on the Topic of Community Energy Projects /Lack of Sufficient Information</a:t>
              </a:r>
              <a:endParaRPr b="0" i="0" sz="1100" u="none" cap="none" strike="noStrike">
                <a:solidFill>
                  <a:schemeClr val="dk2"/>
                </a:solidFill>
                <a:latin typeface="Arial"/>
                <a:ea typeface="Arial"/>
                <a:cs typeface="Arial"/>
                <a:sym typeface="Arial"/>
              </a:endParaRPr>
            </a:p>
            <a:p>
              <a:pPr indent="-69850" lvl="1" marL="5715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Bureaucratic Processes, Complexity, Slow Decision-Making</a:t>
              </a:r>
              <a:endParaRPr b="0" i="0" sz="1100" u="none" cap="none" strike="noStrike">
                <a:solidFill>
                  <a:schemeClr val="dk2"/>
                </a:solidFill>
                <a:latin typeface="Arial"/>
                <a:ea typeface="Arial"/>
                <a:cs typeface="Arial"/>
                <a:sym typeface="Arial"/>
              </a:endParaRPr>
            </a:p>
            <a:p>
              <a:pPr indent="-69850" lvl="1" marL="5715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Limited Flexibility in Policy, Regulations and Public Procurement</a:t>
              </a:r>
              <a:endParaRPr b="0" i="0" sz="1100" u="none" cap="none" strike="noStrike">
                <a:solidFill>
                  <a:schemeClr val="dk2"/>
                </a:solidFill>
                <a:latin typeface="Arial"/>
                <a:ea typeface="Arial"/>
                <a:cs typeface="Arial"/>
                <a:sym typeface="Arial"/>
              </a:endParaRPr>
            </a:p>
            <a:p>
              <a:pPr indent="-69850" lvl="2" marL="11430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Limited Public Engagement and Trust</a:t>
              </a:r>
              <a:endParaRPr b="0" i="0" sz="1100" u="none" cap="none" strike="noStrike">
                <a:solidFill>
                  <a:schemeClr val="dk2"/>
                </a:solidFill>
                <a:latin typeface="Arial"/>
                <a:ea typeface="Arial"/>
                <a:cs typeface="Arial"/>
                <a:sym typeface="Arial"/>
              </a:endParaRPr>
            </a:p>
            <a:p>
              <a:pPr indent="-69850" lvl="2" marL="11430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Resistance to the Change Internal Processes</a:t>
              </a:r>
              <a:endParaRPr b="0" i="0" sz="1100" u="none" cap="none" strike="noStrike">
                <a:solidFill>
                  <a:schemeClr val="dk2"/>
                </a:solidFill>
                <a:latin typeface="Arial"/>
                <a:ea typeface="Arial"/>
                <a:cs typeface="Arial"/>
                <a:sym typeface="Arial"/>
              </a:endParaRPr>
            </a:p>
            <a:p>
              <a:pPr indent="-69850" lvl="2" marL="11430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Lack of Human Resources/No Qualified Staff</a:t>
              </a:r>
              <a:endParaRPr b="0" i="0" sz="1100" u="none" cap="none" strike="noStrike">
                <a:solidFill>
                  <a:schemeClr val="dk2"/>
                </a:solidFill>
                <a:latin typeface="Arial"/>
                <a:ea typeface="Arial"/>
                <a:cs typeface="Arial"/>
                <a:sym typeface="Arial"/>
              </a:endParaRPr>
            </a:p>
            <a:p>
              <a:pPr indent="-69850" lvl="2" marL="11430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Lack of Knowledge, Skills and Expertise to Support and Develop Community Energy Projects</a:t>
              </a:r>
              <a:endParaRPr b="0" i="0" sz="1100" u="none" cap="none" strike="noStrike">
                <a:solidFill>
                  <a:schemeClr val="dk2"/>
                </a:solidFill>
                <a:latin typeface="Arial"/>
                <a:ea typeface="Arial"/>
                <a:cs typeface="Arial"/>
                <a:sym typeface="Arial"/>
              </a:endParaRPr>
            </a:p>
            <a:p>
              <a:pPr indent="-69850" lvl="2" marL="114300" marR="0" rtl="0" algn="r">
                <a:lnSpc>
                  <a:spcPct val="136363"/>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Lack of Platforms and Tools to Support People and Organisations involved in Community Energy Projects</a:t>
              </a:r>
              <a:endParaRPr b="0" i="0" sz="1100" u="none" cap="none" strike="noStrike">
                <a:solidFill>
                  <a:schemeClr val="dk2"/>
                </a:solidFill>
                <a:latin typeface="Arial"/>
                <a:ea typeface="Arial"/>
                <a:cs typeface="Arial"/>
                <a:sym typeface="Arial"/>
              </a:endParaRPr>
            </a:p>
            <a:p>
              <a:pPr indent="-25400" lvl="1" marL="114300" marR="0" rtl="0" algn="l">
                <a:lnSpc>
                  <a:spcPct val="90000"/>
                </a:lnSpc>
                <a:spcBef>
                  <a:spcPts val="0"/>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p:txBody>
        </p:sp>
        <p:sp>
          <p:nvSpPr>
            <p:cNvPr id="173" name="Google Shape;173;p10"/>
            <p:cNvSpPr/>
            <p:nvPr/>
          </p:nvSpPr>
          <p:spPr>
            <a:xfrm>
              <a:off x="98910" y="-15071"/>
              <a:ext cx="5582192" cy="2382187"/>
            </a:xfrm>
            <a:prstGeom prst="roundRect">
              <a:avLst>
                <a:gd fmla="val 10000" name="adj"/>
              </a:avLst>
            </a:prstGeom>
            <a:solidFill>
              <a:schemeClr val="lt1">
                <a:alpha val="89803"/>
              </a:schemeClr>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
            <p:cNvSpPr txBox="1"/>
            <p:nvPr/>
          </p:nvSpPr>
          <p:spPr>
            <a:xfrm>
              <a:off x="151239" y="37258"/>
              <a:ext cx="3802877" cy="1681982"/>
            </a:xfrm>
            <a:prstGeom prst="rect">
              <a:avLst/>
            </a:prstGeom>
            <a:noFill/>
            <a:ln>
              <a:noFill/>
            </a:ln>
          </p:spPr>
          <p:txBody>
            <a:bodyPr anchorCtr="0" anchor="t" bIns="45700" lIns="45700" spcFirstLastPara="1" rIns="45700" wrap="square" tIns="45700">
              <a:noAutofit/>
            </a:bodyPr>
            <a:lstStyle/>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Closest Public Authority to Citizens</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Access to a Wide Range of Resources, including Funding, Human Resources, and Expertise</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Ability to Develop and Implement Policies and Regulations</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Established Local Networks and Partnerships </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Access to Technical Expertise and Support</a:t>
              </a:r>
              <a:endParaRPr b="0" i="0" sz="1200" u="none" cap="none" strike="noStrike">
                <a:solidFill>
                  <a:schemeClr val="dk2"/>
                </a:solidFill>
                <a:latin typeface="Arial"/>
                <a:ea typeface="Arial"/>
                <a:cs typeface="Arial"/>
                <a:sym typeface="Arial"/>
              </a:endParaRPr>
            </a:p>
            <a:p>
              <a:pPr indent="-38100" lvl="1" marL="114300" marR="0" rtl="0" algn="just">
                <a:lnSpc>
                  <a:spcPct val="150000"/>
                </a:lnSpc>
                <a:spcBef>
                  <a:spcPts val="0"/>
                </a:spcBef>
                <a:spcAft>
                  <a:spcPts val="0"/>
                </a:spcAft>
                <a:buClr>
                  <a:schemeClr val="dk1"/>
                </a:buClr>
                <a:buSzPts val="1200"/>
                <a:buFont typeface="Calibri"/>
                <a:buNone/>
              </a:pPr>
              <a:r>
                <a:t/>
              </a:r>
              <a:endParaRPr b="0" i="0" sz="1200" u="none" cap="none" strike="noStrike">
                <a:solidFill>
                  <a:schemeClr val="dk2"/>
                </a:solidFill>
                <a:latin typeface="Arial"/>
                <a:ea typeface="Arial"/>
                <a:cs typeface="Arial"/>
                <a:sym typeface="Arial"/>
              </a:endParaRPr>
            </a:p>
          </p:txBody>
        </p:sp>
        <p:sp>
          <p:nvSpPr>
            <p:cNvPr id="175" name="Google Shape;175;p10"/>
            <p:cNvSpPr/>
            <p:nvPr/>
          </p:nvSpPr>
          <p:spPr>
            <a:xfrm>
              <a:off x="4098512" y="1419653"/>
              <a:ext cx="1676885" cy="99892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txBox="1"/>
            <p:nvPr/>
          </p:nvSpPr>
          <p:spPr>
            <a:xfrm>
              <a:off x="4589660" y="1712231"/>
              <a:ext cx="1185737" cy="706345"/>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Strengths</a:t>
              </a:r>
              <a:endParaRPr b="1" sz="1200">
                <a:solidFill>
                  <a:schemeClr val="lt1"/>
                </a:solidFill>
                <a:latin typeface="Arial"/>
                <a:ea typeface="Arial"/>
                <a:cs typeface="Arial"/>
                <a:sym typeface="Arial"/>
              </a:endParaRPr>
            </a:p>
          </p:txBody>
        </p:sp>
        <p:sp>
          <p:nvSpPr>
            <p:cNvPr id="177" name="Google Shape;177;p10"/>
            <p:cNvSpPr/>
            <p:nvPr/>
          </p:nvSpPr>
          <p:spPr>
            <a:xfrm rot="5400000">
              <a:off x="6188195" y="1046944"/>
              <a:ext cx="955905" cy="1745722"/>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txBox="1"/>
            <p:nvPr/>
          </p:nvSpPr>
          <p:spPr>
            <a:xfrm>
              <a:off x="5793287" y="1721830"/>
              <a:ext cx="1234412" cy="675927"/>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Weaknesses</a:t>
              </a:r>
              <a:endParaRPr b="1" sz="1200">
                <a:solidFill>
                  <a:schemeClr val="lt1"/>
                </a:solidFill>
                <a:latin typeface="Arial"/>
                <a:ea typeface="Arial"/>
                <a:cs typeface="Arial"/>
                <a:sym typeface="Arial"/>
              </a:endParaRPr>
            </a:p>
          </p:txBody>
        </p:sp>
        <p:sp>
          <p:nvSpPr>
            <p:cNvPr id="179" name="Google Shape;179;p10"/>
            <p:cNvSpPr/>
            <p:nvPr/>
          </p:nvSpPr>
          <p:spPr>
            <a:xfrm rot="10800000">
              <a:off x="5775396" y="2388110"/>
              <a:ext cx="1745420" cy="1009294"/>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ED237A"/>
            </a:solid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txBox="1"/>
            <p:nvPr/>
          </p:nvSpPr>
          <p:spPr>
            <a:xfrm>
              <a:off x="5775396" y="2388110"/>
              <a:ext cx="1234198" cy="713679"/>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Threats and Barriers</a:t>
              </a:r>
              <a:endParaRPr b="1" sz="1200">
                <a:solidFill>
                  <a:schemeClr val="lt1"/>
                </a:solidFill>
                <a:latin typeface="Arial"/>
                <a:ea typeface="Arial"/>
                <a:cs typeface="Arial"/>
                <a:sym typeface="Arial"/>
              </a:endParaRPr>
            </a:p>
          </p:txBody>
        </p:sp>
        <p:sp>
          <p:nvSpPr>
            <p:cNvPr id="181" name="Google Shape;181;p10"/>
            <p:cNvSpPr/>
            <p:nvPr/>
          </p:nvSpPr>
          <p:spPr>
            <a:xfrm rot="-5400000">
              <a:off x="4427079" y="2055373"/>
              <a:ext cx="1016640" cy="1679996"/>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txBox="1"/>
            <p:nvPr/>
          </p:nvSpPr>
          <p:spPr>
            <a:xfrm>
              <a:off x="4587460" y="2387051"/>
              <a:ext cx="1187937" cy="718873"/>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Opportunities</a:t>
              </a:r>
              <a:endParaRPr b="1" sz="1200">
                <a:solidFill>
                  <a:schemeClr val="lt1"/>
                </a:solidFill>
                <a:latin typeface="Arial"/>
                <a:ea typeface="Arial"/>
                <a:cs typeface="Arial"/>
                <a:sym typeface="Arial"/>
              </a:endParaRPr>
            </a:p>
          </p:txBody>
        </p:sp>
        <p:sp>
          <p:nvSpPr>
            <p:cNvPr id="183" name="Google Shape;183;p10"/>
            <p:cNvSpPr/>
            <p:nvPr/>
          </p:nvSpPr>
          <p:spPr>
            <a:xfrm>
              <a:off x="5484478" y="2148298"/>
              <a:ext cx="584036" cy="502687"/>
            </a:xfrm>
            <a:custGeom>
              <a:rect b="b" l="l" r="r" t="t"/>
              <a:pathLst>
                <a:path extrusionOk="0" h="120000" w="120000">
                  <a:moveTo>
                    <a:pt x="6455" y="60000"/>
                  </a:moveTo>
                  <a:lnTo>
                    <a:pt x="6455" y="60000"/>
                  </a:lnTo>
                  <a:cubicBezTo>
                    <a:pt x="6455" y="34412"/>
                    <a:pt x="25269" y="12552"/>
                    <a:pt x="50994" y="8248"/>
                  </a:cubicBezTo>
                  <a:cubicBezTo>
                    <a:pt x="76719" y="3944"/>
                    <a:pt x="101861" y="18451"/>
                    <a:pt x="110515" y="42591"/>
                  </a:cubicBezTo>
                  <a:lnTo>
                    <a:pt x="116333" y="42591"/>
                  </a:lnTo>
                  <a:lnTo>
                    <a:pt x="107089" y="60000"/>
                  </a:lnTo>
                  <a:lnTo>
                    <a:pt x="90512" y="42591"/>
                  </a:lnTo>
                  <a:lnTo>
                    <a:pt x="95990" y="42591"/>
                  </a:lnTo>
                  <a:lnTo>
                    <a:pt x="95990" y="42591"/>
                  </a:lnTo>
                  <a:cubicBezTo>
                    <a:pt x="87308" y="27305"/>
                    <a:pt x="68444" y="19462"/>
                    <a:pt x="50286" y="23587"/>
                  </a:cubicBezTo>
                  <a:cubicBezTo>
                    <a:pt x="32128" y="27713"/>
                    <a:pt x="19366" y="42742"/>
                    <a:pt x="19366" y="60000"/>
                  </a:cubicBezTo>
                  <a:close/>
                </a:path>
              </a:pathLst>
            </a:custGeom>
            <a:solidFill>
              <a:srgbClr val="ED23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rot="10800000">
              <a:off x="5484466" y="2145820"/>
              <a:ext cx="584043" cy="589008"/>
            </a:xfrm>
            <a:custGeom>
              <a:rect b="b" l="l" r="r" t="t"/>
              <a:pathLst>
                <a:path extrusionOk="0" h="120000" w="120000">
                  <a:moveTo>
                    <a:pt x="7500" y="60000"/>
                  </a:moveTo>
                  <a:lnTo>
                    <a:pt x="7500" y="60000"/>
                  </a:lnTo>
                  <a:cubicBezTo>
                    <a:pt x="7500" y="33813"/>
                    <a:pt x="26752" y="11621"/>
                    <a:pt x="52650" y="7954"/>
                  </a:cubicBezTo>
                  <a:cubicBezTo>
                    <a:pt x="78548" y="4288"/>
                    <a:pt x="103191" y="20267"/>
                    <a:pt x="110442" y="45427"/>
                  </a:cubicBezTo>
                  <a:lnTo>
                    <a:pt x="117589" y="45427"/>
                  </a:lnTo>
                  <a:lnTo>
                    <a:pt x="105000" y="60000"/>
                  </a:lnTo>
                  <a:lnTo>
                    <a:pt x="87589" y="45427"/>
                  </a:lnTo>
                  <a:lnTo>
                    <a:pt x="94583" y="45427"/>
                  </a:lnTo>
                  <a:cubicBezTo>
                    <a:pt x="87678" y="28873"/>
                    <a:pt x="70114" y="19511"/>
                    <a:pt x="52605" y="23050"/>
                  </a:cubicBezTo>
                  <a:cubicBezTo>
                    <a:pt x="35096" y="26590"/>
                    <a:pt x="22500" y="42050"/>
                    <a:pt x="22500" y="60000"/>
                  </a:cubicBezTo>
                  <a:close/>
                </a:path>
              </a:pathLst>
            </a:cu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10"/>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186" name="Google Shape;186;p10"/>
          <p:cNvSpPr/>
          <p:nvPr/>
        </p:nvSpPr>
        <p:spPr>
          <a:xfrm>
            <a:off x="5257800" y="1066800"/>
            <a:ext cx="1676400" cy="762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Internal – Municipality's Strengths and Weaknesses</a:t>
            </a:r>
            <a:endParaRPr b="1" sz="1100">
              <a:solidFill>
                <a:schemeClr val="lt1"/>
              </a:solidFill>
              <a:latin typeface="Arial"/>
              <a:ea typeface="Arial"/>
              <a:cs typeface="Arial"/>
              <a:sym typeface="Arial"/>
            </a:endParaRPr>
          </a:p>
        </p:txBody>
      </p:sp>
      <p:sp>
        <p:nvSpPr>
          <p:cNvPr id="187" name="Google Shape;187;p10"/>
          <p:cNvSpPr/>
          <p:nvPr/>
        </p:nvSpPr>
        <p:spPr>
          <a:xfrm>
            <a:off x="5257800" y="5244791"/>
            <a:ext cx="1676400" cy="685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External – Supporting and Cooperating with Energy Communities</a:t>
            </a:r>
            <a:endParaRPr b="1" sz="11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grpSp>
        <p:nvGrpSpPr>
          <p:cNvPr id="57" name="Google Shape;57;p2"/>
          <p:cNvGrpSpPr/>
          <p:nvPr/>
        </p:nvGrpSpPr>
        <p:grpSpPr>
          <a:xfrm>
            <a:off x="0" y="7398"/>
            <a:ext cx="12191975" cy="6857986"/>
            <a:chOff x="0" y="0"/>
            <a:chExt cx="12191975" cy="6857986"/>
          </a:xfrm>
        </p:grpSpPr>
        <p:sp>
          <p:nvSpPr>
            <p:cNvPr id="58" name="Google Shape;58;p2"/>
            <p:cNvSpPr/>
            <p:nvPr/>
          </p:nvSpPr>
          <p:spPr>
            <a:xfrm>
              <a:off x="0" y="0"/>
              <a:ext cx="12191975" cy="685798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2"/>
            <p:cNvSpPr/>
            <p:nvPr/>
          </p:nvSpPr>
          <p:spPr>
            <a:xfrm>
              <a:off x="123099" y="6197912"/>
              <a:ext cx="781048" cy="55244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0" name="Google Shape;60;p2"/>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graphicFrame>
        <p:nvGraphicFramePr>
          <p:cNvPr id="61" name="Google Shape;61;p2"/>
          <p:cNvGraphicFramePr/>
          <p:nvPr/>
        </p:nvGraphicFramePr>
        <p:xfrm>
          <a:off x="228600" y="990601"/>
          <a:ext cx="3000000" cy="3000000"/>
        </p:xfrm>
        <a:graphic>
          <a:graphicData uri="http://schemas.openxmlformats.org/drawingml/2006/table">
            <a:tbl>
              <a:tblPr bandRow="1" firstCol="1" firstRow="1">
                <a:noFill/>
                <a:tableStyleId>{69181C49-0AE4-4E68-ADA6-E5F453658377}</a:tableStyleId>
              </a:tblPr>
              <a:tblGrid>
                <a:gridCol w="2058575"/>
                <a:gridCol w="4418425"/>
              </a:tblGrid>
              <a:tr h="37907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Project Name</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LIFE LOOP – Energy Communities – Local Ownership of Power</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102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Grant Agreement</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101077085</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102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Project Duration</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2022-2025</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102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Project Coordinator</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Energy Cities</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11450">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Working Package </a:t>
                      </a:r>
                      <a:endParaRPr sz="1100" u="none" cap="none" strike="noStrike">
                        <a:latin typeface="Arial"/>
                        <a:ea typeface="Arial"/>
                        <a:cs typeface="Arial"/>
                        <a:sym typeface="Arial"/>
                      </a:endParaRPr>
                    </a:p>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Deliverable </a:t>
                      </a:r>
                      <a:endParaRPr sz="1100" u="none" cap="none" strike="noStrike">
                        <a:latin typeface="Arial"/>
                        <a:ea typeface="Arial"/>
                        <a:cs typeface="Arial"/>
                        <a:sym typeface="Arial"/>
                      </a:endParaRPr>
                    </a:p>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Responsible Partner</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WP5 </a:t>
                      </a:r>
                      <a:endParaRPr b="1" sz="1100" u="none" cap="none" strike="noStrike">
                        <a:solidFill>
                          <a:schemeClr val="lt1"/>
                        </a:solidFill>
                        <a:latin typeface="Arial"/>
                        <a:ea typeface="Arial"/>
                        <a:cs typeface="Arial"/>
                        <a:sym typeface="Arial"/>
                      </a:endParaRPr>
                    </a:p>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D5.2 Set of Templates </a:t>
                      </a:r>
                      <a:endParaRPr b="1" sz="1100" u="none" cap="none" strike="noStrike">
                        <a:solidFill>
                          <a:schemeClr val="lt1"/>
                        </a:solidFill>
                        <a:latin typeface="Arial"/>
                        <a:ea typeface="Arial"/>
                        <a:cs typeface="Arial"/>
                        <a:sym typeface="Arial"/>
                      </a:endParaRPr>
                    </a:p>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Electra Energy Cooperative</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2" name="Google Shape;62;p2"/>
          <p:cNvSpPr/>
          <p:nvPr/>
        </p:nvSpPr>
        <p:spPr>
          <a:xfrm>
            <a:off x="228600" y="4442172"/>
            <a:ext cx="5334000" cy="169277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Disclaimer</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1000"/>
              <a:buFont typeface="Arial"/>
              <a:buNone/>
            </a:pPr>
            <a:r>
              <a:rPr b="0" i="0" lang="en-US" sz="1000" u="none" cap="none" strike="noStrike">
                <a:solidFill>
                  <a:schemeClr val="lt1"/>
                </a:solidFill>
                <a:latin typeface="Arial"/>
                <a:ea typeface="Arial"/>
                <a:cs typeface="Arial"/>
                <a:sym typeface="Arial"/>
              </a:rPr>
              <a:t>The sole responsibility of this publication lies with the authors and reflects only the authors’ view. Views and opinions expressed do not necessarily reflect those of the European Commission or CINEA. Neither the European Union nor the granting authority can be held responsible for them.</a:t>
            </a:r>
            <a:endParaRPr b="0" i="0" sz="1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1000"/>
              <a:buFont typeface="Arial"/>
              <a:buNone/>
            </a:pPr>
            <a:r>
              <a:rPr b="0" i="0" lang="en-US" sz="1000" u="none" cap="none" strike="noStrike">
                <a:solidFill>
                  <a:schemeClr val="lt1"/>
                </a:solidFill>
                <a:latin typeface="Arial"/>
                <a:ea typeface="Arial"/>
                <a:cs typeface="Arial"/>
                <a:sym typeface="Arial"/>
              </a:rPr>
              <a:t>The LIFE LOOP Consortium as a whole nor any individual party, does not offer any assurance that the information presented in this document is suitable for immediate use and will accept no liability for any loss or damage experienced by any person and/or entity using this information.</a:t>
            </a:r>
            <a:endParaRPr b="0" i="0" sz="1000" u="none" cap="none" strike="noStrike">
              <a:solidFill>
                <a:schemeClr val="lt1"/>
              </a:solidFill>
              <a:latin typeface="Arial"/>
              <a:ea typeface="Arial"/>
              <a:cs typeface="Arial"/>
              <a:sym typeface="Arial"/>
            </a:endParaRPr>
          </a:p>
        </p:txBody>
      </p:sp>
      <p:sp>
        <p:nvSpPr>
          <p:cNvPr id="63" name="Google Shape;63;p2"/>
          <p:cNvSpPr/>
          <p:nvPr/>
        </p:nvSpPr>
        <p:spPr>
          <a:xfrm>
            <a:off x="838200" y="6477000"/>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chemeClr val="lt1"/>
                </a:solidFill>
                <a:latin typeface="Arial"/>
                <a:ea typeface="Arial"/>
                <a:cs typeface="Arial"/>
                <a:sym typeface="Arial"/>
              </a:rPr>
              <a:t>This project has received funding from the European Union’s LIFE programme under grant agreement No 101077085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69" name="Google Shape;69;p3"/>
          <p:cNvSpPr/>
          <p:nvPr/>
        </p:nvSpPr>
        <p:spPr>
          <a:xfrm>
            <a:off x="380999" y="990600"/>
            <a:ext cx="11501623" cy="510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2"/>
                </a:solidFill>
                <a:latin typeface="Arial"/>
                <a:ea typeface="Arial"/>
                <a:cs typeface="Arial"/>
                <a:sym typeface="Arial"/>
              </a:rPr>
              <a:t>Introductory Remarks</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In Europe, as well as worldwide, community energy projects are increasingly gaining attention and being recognized as the practical solution for achieving a democratic, inclusive, and sustainable energy transition, with citizens and local communities at its core. Energy Communities significantly contribute to the increase of investments in local renewable energy projects while ensuring the social acceptance of these projects. Moreover, citizen-led initiatives and Energy Communities, with a strong connection to the local environment, implement their projects with due caution over the protection of the local environment and achieve the desired balance between renewable energy and environmental protection. </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To achieve these goals, it is crucial that these projects are primarily led by local citizens and small to medium enterprises, with active support and/or participation of the local public authorities. This collaboration maximizes the benefits of clean energy production on the local economy and society. By working together, </a:t>
            </a:r>
            <a:r>
              <a:rPr b="1" lang="en-US" sz="1400">
                <a:solidFill>
                  <a:srgbClr val="FFC000"/>
                </a:solidFill>
                <a:latin typeface="Arial"/>
                <a:ea typeface="Arial"/>
                <a:cs typeface="Arial"/>
                <a:sym typeface="Arial"/>
              </a:rPr>
              <a:t>municipalities and Energy Communities </a:t>
            </a:r>
            <a:r>
              <a:rPr lang="en-US" sz="1400">
                <a:solidFill>
                  <a:schemeClr val="dk2"/>
                </a:solidFill>
                <a:latin typeface="Arial"/>
                <a:ea typeface="Arial"/>
                <a:cs typeface="Arial"/>
                <a:sym typeface="Arial"/>
              </a:rPr>
              <a:t>can access a range of valuable and diverse resources, such as engaging local communities, mobilizing local capital, accessing specialized networks, and utilizing a wide range of capacities and skills. Additionally, municipalities can mobilize local communities in various ways, access public funds, land, networks, and develop strategies and supportive policies. </a:t>
            </a:r>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While local municipalities have committed to energy, climate, and environmental goals, achieving them can be challenging, especially without the support and involvement of local citizens. This also highlights the </a:t>
            </a:r>
            <a:r>
              <a:rPr b="1" lang="en-US" sz="1400">
                <a:solidFill>
                  <a:srgbClr val="ED237A"/>
                </a:solidFill>
                <a:latin typeface="Arial"/>
                <a:ea typeface="Arial"/>
                <a:cs typeface="Arial"/>
                <a:sym typeface="Arial"/>
              </a:rPr>
              <a:t>common ground shared </a:t>
            </a:r>
            <a:r>
              <a:rPr lang="en-US" sz="1400">
                <a:solidFill>
                  <a:schemeClr val="dk2"/>
                </a:solidFill>
                <a:latin typeface="Arial"/>
                <a:ea typeface="Arial"/>
                <a:cs typeface="Arial"/>
                <a:sym typeface="Arial"/>
              </a:rPr>
              <a:t>by Energy Communities and municipalities. Therefore, establishing stable and productive cooperation between these parties can produce benefits to both, as well as for the wider local community. </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Despite the potential benefits, cooperation between Energy Communities and local municipalities in developing community energy projects can face various obstacles. Therefore, </a:t>
            </a:r>
            <a:r>
              <a:rPr b="1" lang="en-US" sz="1400">
                <a:solidFill>
                  <a:srgbClr val="2AE6C7"/>
                </a:solidFill>
                <a:latin typeface="Arial"/>
                <a:ea typeface="Arial"/>
                <a:cs typeface="Arial"/>
                <a:sym typeface="Arial"/>
              </a:rPr>
              <a:t>identifying and analyzing </a:t>
            </a:r>
            <a:r>
              <a:rPr lang="en-US" sz="1400">
                <a:solidFill>
                  <a:schemeClr val="dk2"/>
                </a:solidFill>
                <a:latin typeface="Arial"/>
                <a:ea typeface="Arial"/>
                <a:cs typeface="Arial"/>
                <a:sym typeface="Arial"/>
              </a:rPr>
              <a:t>the barriers and opportunities can help you better prepare to overcome the identified barriers and maximize the identified opportunities.</a:t>
            </a:r>
            <a:endParaRPr/>
          </a:p>
        </p:txBody>
      </p:sp>
      <p:sp>
        <p:nvSpPr>
          <p:cNvPr id="70" name="Google Shape;70;p3"/>
          <p:cNvSpPr/>
          <p:nvPr/>
        </p:nvSpPr>
        <p:spPr>
          <a:xfrm>
            <a:off x="838200" y="6477000"/>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This project has received funding from the European Union’s LIFE programme under grant agreement No 101077085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76" name="Google Shape;76;p4"/>
          <p:cNvSpPr/>
          <p:nvPr/>
        </p:nvSpPr>
        <p:spPr>
          <a:xfrm>
            <a:off x="332791" y="938986"/>
            <a:ext cx="11397431" cy="5029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solidFill>
                  <a:schemeClr val="dk2"/>
                </a:solidFill>
                <a:latin typeface="Arial"/>
                <a:ea typeface="Arial"/>
                <a:cs typeface="Arial"/>
                <a:sym typeface="Arial"/>
              </a:rPr>
              <a:t>The SWOT analysis model, which evaluates the Strengths, Weaknesses, Opportunities, and Threats (SWOT) of an organization or project, serves as </a:t>
            </a:r>
            <a:r>
              <a:rPr b="1" lang="en-US" sz="1400" u="sng">
                <a:solidFill>
                  <a:schemeClr val="dk2"/>
                </a:solidFill>
                <a:latin typeface="Arial"/>
                <a:ea typeface="Arial"/>
                <a:cs typeface="Arial"/>
                <a:sym typeface="Arial"/>
              </a:rPr>
              <a:t>the basis</a:t>
            </a:r>
            <a:r>
              <a:rPr b="1" lang="en-US" sz="1400">
                <a:solidFill>
                  <a:schemeClr val="dk2"/>
                </a:solidFill>
                <a:latin typeface="Arial"/>
                <a:ea typeface="Arial"/>
                <a:cs typeface="Arial"/>
                <a:sym typeface="Arial"/>
              </a:rPr>
              <a:t> </a:t>
            </a:r>
            <a:r>
              <a:rPr lang="en-US" sz="1400">
                <a:solidFill>
                  <a:schemeClr val="dk2"/>
                </a:solidFill>
                <a:latin typeface="Arial"/>
                <a:ea typeface="Arial"/>
                <a:cs typeface="Arial"/>
                <a:sym typeface="Arial"/>
              </a:rPr>
              <a:t>for the following template to analyze the opportunities and barriers of community energy projects, with a particular focus on the cooperation with local public authorities.</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p:txBody>
      </p:sp>
      <p:pic>
        <p:nvPicPr>
          <p:cNvPr id="77" name="Google Shape;77;p4"/>
          <p:cNvPicPr preferRelativeResize="0"/>
          <p:nvPr/>
        </p:nvPicPr>
        <p:blipFill rotWithShape="1">
          <a:blip r:embed="rId3">
            <a:alphaModFix/>
          </a:blip>
          <a:srcRect b="0" l="0" r="0" t="0"/>
          <a:stretch/>
        </p:blipFill>
        <p:spPr>
          <a:xfrm>
            <a:off x="349068" y="2384242"/>
            <a:ext cx="4657568" cy="3162232"/>
          </a:xfrm>
          <a:prstGeom prst="rect">
            <a:avLst/>
          </a:prstGeom>
          <a:noFill/>
          <a:ln>
            <a:noFill/>
          </a:ln>
        </p:spPr>
      </p:pic>
      <p:sp>
        <p:nvSpPr>
          <p:cNvPr id="78" name="Google Shape;78;p4"/>
          <p:cNvSpPr/>
          <p:nvPr/>
        </p:nvSpPr>
        <p:spPr>
          <a:xfrm>
            <a:off x="5710423" y="2133600"/>
            <a:ext cx="6096000" cy="252376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ED237A"/>
                </a:solidFill>
                <a:latin typeface="Arial"/>
                <a:ea typeface="Arial"/>
                <a:cs typeface="Arial"/>
                <a:sym typeface="Arial"/>
              </a:rPr>
              <a:t>How to use this template</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b="1" lang="en-US" sz="1400">
                <a:solidFill>
                  <a:srgbClr val="ED237A"/>
                </a:solidFill>
                <a:latin typeface="Arial"/>
                <a:ea typeface="Arial"/>
                <a:cs typeface="Arial"/>
                <a:sym typeface="Arial"/>
              </a:rPr>
              <a:t>Please note </a:t>
            </a:r>
            <a:r>
              <a:rPr lang="en-US" sz="1400">
                <a:solidFill>
                  <a:schemeClr val="dk2"/>
                </a:solidFill>
                <a:latin typeface="Arial"/>
                <a:ea typeface="Arial"/>
                <a:cs typeface="Arial"/>
                <a:sym typeface="Arial"/>
              </a:rPr>
              <a:t>that this template is intended to provide </a:t>
            </a:r>
            <a:r>
              <a:rPr b="1" lang="en-US" sz="1400">
                <a:solidFill>
                  <a:srgbClr val="FFC000"/>
                </a:solidFill>
                <a:latin typeface="Arial"/>
                <a:ea typeface="Arial"/>
                <a:cs typeface="Arial"/>
                <a:sym typeface="Arial"/>
              </a:rPr>
              <a:t>guidance</a:t>
            </a:r>
            <a:r>
              <a:rPr lang="en-US" sz="1400">
                <a:solidFill>
                  <a:schemeClr val="dk2"/>
                </a:solidFill>
                <a:latin typeface="Arial"/>
                <a:ea typeface="Arial"/>
                <a:cs typeface="Arial"/>
                <a:sym typeface="Arial"/>
              </a:rPr>
              <a:t> and establish the </a:t>
            </a:r>
            <a:r>
              <a:rPr b="1" lang="en-US" sz="1400">
                <a:solidFill>
                  <a:srgbClr val="ED237A"/>
                </a:solidFill>
                <a:latin typeface="Arial"/>
                <a:ea typeface="Arial"/>
                <a:cs typeface="Arial"/>
                <a:sym typeface="Arial"/>
              </a:rPr>
              <a:t>core points </a:t>
            </a:r>
            <a:r>
              <a:rPr lang="en-US" sz="1400">
                <a:solidFill>
                  <a:schemeClr val="dk2"/>
                </a:solidFill>
                <a:latin typeface="Arial"/>
                <a:ea typeface="Arial"/>
                <a:cs typeface="Arial"/>
                <a:sym typeface="Arial"/>
              </a:rPr>
              <a:t>of analysis of opportunities and barriers following the model of SWOT analysis.  The readers and users should tailor the following analysis to fit the Energy Community’s needs and situation, therefore, based on the information and directions provided, you can design your SWOT analysis to meet your local needs, reflect the local situation, and identify the local barriers and opportunities when attempting to engage with the local municipalities.</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p:txBody>
      </p:sp>
      <p:sp>
        <p:nvSpPr>
          <p:cNvPr id="79" name="Google Shape;79;p4"/>
          <p:cNvSpPr/>
          <p:nvPr/>
        </p:nvSpPr>
        <p:spPr>
          <a:xfrm>
            <a:off x="487671" y="5404274"/>
            <a:ext cx="1475084" cy="2462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00">
                <a:solidFill>
                  <a:schemeClr val="dk2"/>
                </a:solidFill>
                <a:latin typeface="Arial"/>
                <a:ea typeface="Arial"/>
                <a:cs typeface="Arial"/>
                <a:sym typeface="Arial"/>
              </a:rPr>
              <a:t>Image Source: Freepik</a:t>
            </a:r>
            <a:endParaRPr sz="1000">
              <a:solidFill>
                <a:schemeClr val="dk2"/>
              </a:solidFill>
              <a:latin typeface="Arial"/>
              <a:ea typeface="Arial"/>
              <a:cs typeface="Arial"/>
              <a:sym typeface="Arial"/>
            </a:endParaRPr>
          </a:p>
        </p:txBody>
      </p:sp>
      <p:sp>
        <p:nvSpPr>
          <p:cNvPr id="80" name="Google Shape;80;p4"/>
          <p:cNvSpPr/>
          <p:nvPr/>
        </p:nvSpPr>
        <p:spPr>
          <a:xfrm>
            <a:off x="838200" y="6477000"/>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This project has received funding from the European Union’s LIFE programme under grant agreement No 101077085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838200" y="6477000"/>
            <a:ext cx="82296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chemeClr val="dk2"/>
                </a:solidFill>
                <a:latin typeface="Arial"/>
                <a:ea typeface="Arial"/>
                <a:cs typeface="Arial"/>
                <a:sym typeface="Arial"/>
              </a:rPr>
              <a:t>This project has received funding from the European Union’s LIFE programme under grant agreement No 101077085</a:t>
            </a:r>
            <a:endParaRPr/>
          </a:p>
        </p:txBody>
      </p:sp>
      <p:sp>
        <p:nvSpPr>
          <p:cNvPr id="86" name="Google Shape;86;p5"/>
          <p:cNvSpPr/>
          <p:nvPr/>
        </p:nvSpPr>
        <p:spPr>
          <a:xfrm>
            <a:off x="304800" y="942513"/>
            <a:ext cx="11430000" cy="5029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2"/>
                </a:solidFill>
                <a:latin typeface="Arial"/>
                <a:ea typeface="Arial"/>
                <a:cs typeface="Arial"/>
                <a:sym typeface="Arial"/>
              </a:rPr>
              <a:t>Part I: SWOT Analysis - Overview  </a:t>
            </a:r>
            <a:endParaRPr/>
          </a:p>
          <a:p>
            <a:pPr indent="0" lvl="0" marL="0" marR="0" rtl="0" algn="just">
              <a:spcBef>
                <a:spcPts val="0"/>
              </a:spcBef>
              <a:spcAft>
                <a:spcPts val="0"/>
              </a:spcAft>
              <a:buNone/>
            </a:pPr>
            <a:r>
              <a:t/>
            </a:r>
            <a:endParaRPr b="1" sz="16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A SWOT analysis is an assessment of the internal factors (strengths and weaknesses) and external factors (opportunities and threats) that may have an impact on your community energy project. The primary goal of conducting a SWOT analysis is to assist your Energy Community in gaining a complete understanding of all the factors involved in making a decision and implementing a project. It is recommended  to conduct a SWOT analysis particularly before initiating any project, and when starting a new collaboration.</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Therefore, a SWOT analysis can be an effective tool for an Energy Community to identify and assess the important factors for every potential project, and specifically its:</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Strengths: </a:t>
            </a:r>
            <a:r>
              <a:rPr lang="en-US" sz="1400">
                <a:solidFill>
                  <a:schemeClr val="dk2"/>
                </a:solidFill>
                <a:latin typeface="Arial"/>
                <a:ea typeface="Arial"/>
                <a:cs typeface="Arial"/>
                <a:sym typeface="Arial"/>
              </a:rPr>
              <a:t>The SWOT analysis can help an Energy Community identify its strengths, such as unique assets, skills, and capabilities. This can help the Energy Community build on its strengths and create an advantage.</a:t>
            </a:r>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Weaknesses: </a:t>
            </a:r>
            <a:r>
              <a:rPr lang="en-US" sz="1400">
                <a:solidFill>
                  <a:schemeClr val="dk2"/>
                </a:solidFill>
                <a:latin typeface="Arial"/>
                <a:ea typeface="Arial"/>
                <a:cs typeface="Arial"/>
                <a:sym typeface="Arial"/>
              </a:rPr>
              <a:t>Moreover, it can help an Energy Community identify its weaknesses, such as its lack of resources, skills, or capacity to achieve its goals. This can help the Energy Community address the identified weaknesses and improve its members' skills and operation.</a:t>
            </a:r>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Opportunities: </a:t>
            </a:r>
            <a:r>
              <a:rPr lang="en-US" sz="1400">
                <a:solidFill>
                  <a:schemeClr val="dk2"/>
                </a:solidFill>
                <a:latin typeface="Arial"/>
                <a:ea typeface="Arial"/>
                <a:cs typeface="Arial"/>
                <a:sym typeface="Arial"/>
              </a:rPr>
              <a:t>The SWOT analysis can also help your Energy Community identify new opportunities, such as emerging technologies, policies, funding sources, or collaborations. By identifying opportunities, Energy Communities can leverage them to develop new strategies and partnerships that can be practically implemented to achieve their goals.</a:t>
            </a:r>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Threats and Barriers: </a:t>
            </a:r>
            <a:r>
              <a:rPr lang="en-US" sz="1400">
                <a:solidFill>
                  <a:srgbClr val="002060"/>
                </a:solidFill>
                <a:latin typeface="Arial"/>
                <a:ea typeface="Arial"/>
                <a:cs typeface="Arial"/>
                <a:sym typeface="Arial"/>
              </a:rPr>
              <a:t>Through the SWOT analysis, your Energy Community will also be able to identify threats and barriers to its development and projects. In this way, you will be prepared for potential threats and barriers, and you can further develop contingency plans to mitigate their impact or even prevent them. </a:t>
            </a:r>
            <a:endParaRPr sz="1400">
              <a:solidFill>
                <a:srgbClr val="ED237A"/>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p:txBody>
      </p:sp>
      <p:sp>
        <p:nvSpPr>
          <p:cNvPr id="87" name="Google Shape;87;p5"/>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p:nvPr/>
        </p:nvSpPr>
        <p:spPr>
          <a:xfrm>
            <a:off x="304800" y="1066800"/>
            <a:ext cx="11353800" cy="5029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2"/>
                </a:solidFill>
                <a:latin typeface="Arial"/>
                <a:ea typeface="Arial"/>
                <a:cs typeface="Arial"/>
                <a:sym typeface="Arial"/>
              </a:rPr>
              <a:t>Part II: SWOT Analysis – Energy Community and Citizen-led Initiatives</a:t>
            </a:r>
            <a:endParaRPr/>
          </a:p>
          <a:p>
            <a:pPr indent="0" lvl="0" marL="0" marR="0" rtl="0" algn="just">
              <a:spcBef>
                <a:spcPts val="0"/>
              </a:spcBef>
              <a:spcAft>
                <a:spcPts val="0"/>
              </a:spcAft>
              <a:buNone/>
            </a:pPr>
            <a:r>
              <a:t/>
            </a:r>
            <a:endParaRPr b="1" sz="16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A key step in the planning process to assess the project feasibility and identify potential obstacles and risks is the SWOT analysis. By conducting a SWOT analysis, citizen-led initiatives and Energy Communities can identify in advance some of the internal and external factors that may affect the project's success and thereby adjust its planning process, and develop alternative strategies to achieve its goals and address challenges.</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In other words, the SWOT analysis can serve as a useful tool to explore new possibilities or solutions to problems, make informed decisions about the most suitable direction for your citizen-led initiative/Energy Community, identify areas where change is possible, and adjust and refine plans if needed during the implementation process.</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The table below illustrates </a:t>
            </a:r>
            <a:r>
              <a:rPr b="1" lang="en-US" sz="1400">
                <a:solidFill>
                  <a:srgbClr val="ED237A"/>
                </a:solidFill>
                <a:latin typeface="Arial"/>
                <a:ea typeface="Arial"/>
                <a:cs typeface="Arial"/>
                <a:sym typeface="Arial"/>
              </a:rPr>
              <a:t>an example </a:t>
            </a:r>
            <a:r>
              <a:rPr lang="en-US" sz="1400">
                <a:solidFill>
                  <a:schemeClr val="dk2"/>
                </a:solidFill>
                <a:latin typeface="Arial"/>
                <a:ea typeface="Arial"/>
                <a:cs typeface="Arial"/>
                <a:sym typeface="Arial"/>
              </a:rPr>
              <a:t>of how to identify and categorize both internal and external factors that could potentially impact your </a:t>
            </a:r>
            <a:r>
              <a:rPr b="1" lang="en-US" sz="1400">
                <a:solidFill>
                  <a:srgbClr val="FFC000"/>
                </a:solidFill>
                <a:latin typeface="Arial"/>
                <a:ea typeface="Arial"/>
                <a:cs typeface="Arial"/>
                <a:sym typeface="Arial"/>
              </a:rPr>
              <a:t>Energy Community's project.</a:t>
            </a:r>
            <a:endParaRPr/>
          </a:p>
        </p:txBody>
      </p:sp>
      <p:sp>
        <p:nvSpPr>
          <p:cNvPr id="93" name="Google Shape;93;p6"/>
          <p:cNvSpPr/>
          <p:nvPr/>
        </p:nvSpPr>
        <p:spPr>
          <a:xfrm>
            <a:off x="838200" y="6477000"/>
            <a:ext cx="82296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This project has received funding from the European Union’s LIFE programme under grant agreement No 101077085</a:t>
            </a:r>
            <a:endParaRPr/>
          </a:p>
        </p:txBody>
      </p:sp>
      <p:sp>
        <p:nvSpPr>
          <p:cNvPr id="94" name="Google Shape;94;p6"/>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7"/>
          <p:cNvGrpSpPr/>
          <p:nvPr/>
        </p:nvGrpSpPr>
        <p:grpSpPr>
          <a:xfrm>
            <a:off x="587697" y="984769"/>
            <a:ext cx="11098376" cy="5081432"/>
            <a:chOff x="282897" y="70369"/>
            <a:chExt cx="11098376" cy="5081432"/>
          </a:xfrm>
        </p:grpSpPr>
        <p:sp>
          <p:nvSpPr>
            <p:cNvPr id="101" name="Google Shape;101;p7"/>
            <p:cNvSpPr/>
            <p:nvPr/>
          </p:nvSpPr>
          <p:spPr>
            <a:xfrm>
              <a:off x="5873585" y="2590798"/>
              <a:ext cx="5500078" cy="2501550"/>
            </a:xfrm>
            <a:prstGeom prst="roundRect">
              <a:avLst>
                <a:gd fmla="val 10000" name="adj"/>
              </a:avLst>
            </a:prstGeom>
            <a:no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txBox="1"/>
            <p:nvPr/>
          </p:nvSpPr>
          <p:spPr>
            <a:xfrm>
              <a:off x="7578559" y="3271136"/>
              <a:ext cx="3740152" cy="1766260"/>
            </a:xfrm>
            <a:prstGeom prst="rect">
              <a:avLst/>
            </a:prstGeom>
            <a:noFill/>
            <a:ln>
              <a:noFill/>
            </a:ln>
          </p:spPr>
          <p:txBody>
            <a:bodyPr anchorCtr="0" anchor="ctr" bIns="360000" lIns="53325" spcFirstLastPara="1" rIns="53325" wrap="square" tIns="0">
              <a:noAutofit/>
            </a:bodyPr>
            <a:lstStyle/>
            <a:p>
              <a:pPr indent="-114300" lvl="1" marL="114300" marR="0" rtl="0" algn="r">
                <a:lnSpc>
                  <a:spcPct val="15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Lack of Stability and Clarity of Local or Regional Energy and Climate Policies</a:t>
              </a:r>
              <a:endParaRPr b="0" i="0" sz="1400" u="none" cap="none" strike="noStrike">
                <a:solidFill>
                  <a:schemeClr val="dk2"/>
                </a:solidFill>
                <a:latin typeface="Arial"/>
                <a:ea typeface="Arial"/>
                <a:cs typeface="Arial"/>
                <a:sym typeface="Arial"/>
              </a:endParaRPr>
            </a:p>
            <a:p>
              <a:pPr indent="-114300" lvl="1" marL="114300" marR="0" rtl="0" algn="r">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Complexity of Planning and Permitting Procedures of RES Projects</a:t>
              </a:r>
              <a:endParaRPr b="0" i="0" sz="1400" u="none" cap="none" strike="noStrike">
                <a:solidFill>
                  <a:schemeClr val="dk2"/>
                </a:solidFill>
                <a:latin typeface="Arial"/>
                <a:ea typeface="Arial"/>
                <a:cs typeface="Arial"/>
                <a:sym typeface="Arial"/>
              </a:endParaRPr>
            </a:p>
            <a:p>
              <a:pPr indent="-114300" lvl="1" marL="114300" marR="0" rtl="0" algn="r">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Grid Saturation in the Region</a:t>
              </a:r>
              <a:endParaRPr b="0" i="0" sz="1400" u="none" cap="none" strike="noStrike">
                <a:solidFill>
                  <a:schemeClr val="dk2"/>
                </a:solidFill>
                <a:latin typeface="Arial"/>
                <a:ea typeface="Arial"/>
                <a:cs typeface="Arial"/>
                <a:sym typeface="Arial"/>
              </a:endParaRPr>
            </a:p>
            <a:p>
              <a:pPr indent="-114300" lvl="1" marL="114300" marR="0" rtl="0" algn="r">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Lack of Social Acceptance of RES (local interests, lack of information, etc.)</a:t>
              </a:r>
              <a:endParaRPr b="0" i="0" sz="1400" u="none" cap="none" strike="noStrike">
                <a:solidFill>
                  <a:schemeClr val="dk2"/>
                </a:solidFill>
                <a:latin typeface="Arial"/>
                <a:ea typeface="Arial"/>
                <a:cs typeface="Arial"/>
                <a:sym typeface="Arial"/>
              </a:endParaRPr>
            </a:p>
          </p:txBody>
        </p:sp>
        <p:sp>
          <p:nvSpPr>
            <p:cNvPr id="103" name="Google Shape;103;p7"/>
            <p:cNvSpPr/>
            <p:nvPr/>
          </p:nvSpPr>
          <p:spPr>
            <a:xfrm>
              <a:off x="286554" y="2590798"/>
              <a:ext cx="5337564" cy="2561003"/>
            </a:xfrm>
            <a:prstGeom prst="roundRect">
              <a:avLst>
                <a:gd fmla="val 10000"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txBox="1"/>
            <p:nvPr/>
          </p:nvSpPr>
          <p:spPr>
            <a:xfrm>
              <a:off x="342811" y="3287305"/>
              <a:ext cx="3623780" cy="1808238"/>
            </a:xfrm>
            <a:prstGeom prst="rect">
              <a:avLst/>
            </a:prstGeom>
            <a:noFill/>
            <a:ln>
              <a:noFill/>
            </a:ln>
          </p:spPr>
          <p:txBody>
            <a:bodyPr anchorCtr="0" anchor="ctr" bIns="53325" lIns="53325" spcFirstLastPara="1" rIns="53325" wrap="square" tIns="53325">
              <a:noAutofit/>
            </a:bodyPr>
            <a:lstStyle/>
            <a:p>
              <a:pPr indent="-114300" lvl="1" marL="114300" marR="0" rtl="0" algn="l">
                <a:lnSpc>
                  <a:spcPct val="15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Potential Partnerships with Local Municipalities and Institutions</a:t>
              </a:r>
              <a:endParaRPr b="0" i="0" sz="1400" u="none" cap="none" strike="noStrike">
                <a:solidFill>
                  <a:schemeClr val="dk2"/>
                </a:solidFill>
                <a:latin typeface="Arial"/>
                <a:ea typeface="Arial"/>
                <a:cs typeface="Arial"/>
                <a:sym typeface="Arial"/>
              </a:endParaRPr>
            </a:p>
            <a:p>
              <a:pPr indent="-114300" lvl="1" marL="114300" marR="0" rtl="0" algn="l">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Local, National and EU policies, grants, and subsidies for community energy</a:t>
              </a:r>
              <a:endParaRPr b="0" i="0" sz="1400" u="none" cap="none" strike="noStrike">
                <a:solidFill>
                  <a:schemeClr val="dk2"/>
                </a:solidFill>
                <a:latin typeface="Arial"/>
                <a:ea typeface="Arial"/>
                <a:cs typeface="Arial"/>
                <a:sym typeface="Arial"/>
              </a:endParaRPr>
            </a:p>
            <a:p>
              <a:pPr indent="-114300" lvl="1" marL="114300" marR="0" rtl="0" algn="l">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Growing Demand for Renewable Energy</a:t>
              </a:r>
              <a:endParaRPr b="0" i="0" sz="1400" u="none" cap="none" strike="noStrike">
                <a:solidFill>
                  <a:schemeClr val="dk2"/>
                </a:solidFill>
                <a:latin typeface="Arial"/>
                <a:ea typeface="Arial"/>
                <a:cs typeface="Arial"/>
                <a:sym typeface="Arial"/>
              </a:endParaRPr>
            </a:p>
            <a:p>
              <a:pPr indent="-114300" lvl="1" marL="114300" marR="0" rtl="0" algn="l">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Increased Local Interest on Renewable Energy Projects and Community Engagement</a:t>
              </a:r>
              <a:endParaRPr b="0" i="0" sz="1400" u="none" cap="none" strike="noStrike">
                <a:solidFill>
                  <a:schemeClr val="dk2"/>
                </a:solidFill>
                <a:latin typeface="Arial"/>
                <a:ea typeface="Arial"/>
                <a:cs typeface="Arial"/>
                <a:sym typeface="Arial"/>
              </a:endParaRPr>
            </a:p>
            <a:p>
              <a:pPr indent="-25400" lvl="1" marL="114300" marR="0" rtl="0" algn="l">
                <a:lnSpc>
                  <a:spcPct val="150000"/>
                </a:lnSpc>
                <a:spcBef>
                  <a:spcPts val="21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25400" lvl="1" marL="114300" marR="0" rtl="0" algn="l">
                <a:lnSpc>
                  <a:spcPct val="150000"/>
                </a:lnSpc>
                <a:spcBef>
                  <a:spcPts val="21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05" name="Google Shape;105;p7"/>
            <p:cNvSpPr/>
            <p:nvPr/>
          </p:nvSpPr>
          <p:spPr>
            <a:xfrm>
              <a:off x="6106564" y="70369"/>
              <a:ext cx="5274709" cy="2447102"/>
            </a:xfrm>
            <a:prstGeom prst="roundRect">
              <a:avLst>
                <a:gd fmla="val 10000" name="adj"/>
              </a:avLst>
            </a:prstGeom>
            <a:noFill/>
            <a:ln cap="flat" cmpd="sng" w="25400">
              <a:solidFill>
                <a:srgbClr val="2AE6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txBox="1"/>
            <p:nvPr/>
          </p:nvSpPr>
          <p:spPr>
            <a:xfrm>
              <a:off x="7742731" y="124124"/>
              <a:ext cx="3584786" cy="1727816"/>
            </a:xfrm>
            <a:prstGeom prst="rect">
              <a:avLst/>
            </a:prstGeom>
            <a:noFill/>
            <a:ln>
              <a:noFill/>
            </a:ln>
          </p:spPr>
          <p:txBody>
            <a:bodyPr anchorCtr="0" anchor="t" bIns="53325" lIns="53325" spcFirstLastPara="1" rIns="53325" wrap="square" tIns="53325">
              <a:noAutofit/>
            </a:bodyPr>
            <a:lstStyle/>
            <a:p>
              <a:pPr indent="-114300" lvl="1" marL="114300" marR="0" rtl="0" algn="r">
                <a:lnSpc>
                  <a:spcPct val="15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Lack of Knowledge and Skills, Time and Expertise</a:t>
              </a:r>
              <a:endParaRPr b="0" i="0" sz="1400" u="none" cap="none" strike="noStrike">
                <a:solidFill>
                  <a:schemeClr val="dk2"/>
                </a:solidFill>
                <a:latin typeface="Arial"/>
                <a:ea typeface="Arial"/>
                <a:cs typeface="Arial"/>
                <a:sym typeface="Arial"/>
              </a:endParaRPr>
            </a:p>
            <a:p>
              <a:pPr indent="-114300" lvl="1" marL="114300" marR="0" rtl="0" algn="r">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Limited Community Outreach and Education</a:t>
              </a:r>
              <a:endParaRPr b="0" i="0" sz="1400" u="none" cap="none" strike="noStrike">
                <a:solidFill>
                  <a:schemeClr val="dk2"/>
                </a:solidFill>
                <a:latin typeface="Arial"/>
                <a:ea typeface="Arial"/>
                <a:cs typeface="Arial"/>
                <a:sym typeface="Arial"/>
              </a:endParaRPr>
            </a:p>
            <a:p>
              <a:pPr indent="-114300" lvl="1" marL="114300" marR="0" rtl="0" algn="r">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Lack of Financial Literacy</a:t>
              </a:r>
              <a:endParaRPr b="0" i="0" sz="1400" u="none" cap="none" strike="noStrike">
                <a:solidFill>
                  <a:schemeClr val="dk2"/>
                </a:solidFill>
                <a:latin typeface="Arial"/>
                <a:ea typeface="Arial"/>
                <a:cs typeface="Arial"/>
                <a:sym typeface="Arial"/>
              </a:endParaRPr>
            </a:p>
            <a:p>
              <a:pPr indent="-114300" lvl="1" marL="114300" marR="0" rtl="0" algn="r">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Reliance on External Financing and Funding</a:t>
              </a:r>
              <a:endParaRPr b="0" i="0" sz="1400" u="none" cap="none" strike="noStrike">
                <a:solidFill>
                  <a:schemeClr val="dk2"/>
                </a:solidFill>
                <a:latin typeface="Arial"/>
                <a:ea typeface="Arial"/>
                <a:cs typeface="Arial"/>
                <a:sym typeface="Arial"/>
              </a:endParaRPr>
            </a:p>
          </p:txBody>
        </p:sp>
        <p:sp>
          <p:nvSpPr>
            <p:cNvPr id="107" name="Google Shape;107;p7"/>
            <p:cNvSpPr/>
            <p:nvPr/>
          </p:nvSpPr>
          <p:spPr>
            <a:xfrm>
              <a:off x="282897" y="70469"/>
              <a:ext cx="5168351" cy="2423560"/>
            </a:xfrm>
            <a:prstGeom prst="roundRect">
              <a:avLst>
                <a:gd fmla="val 10000" name="adj"/>
              </a:avLst>
            </a:prstGeom>
            <a:solidFill>
              <a:schemeClr val="lt1">
                <a:alpha val="89803"/>
              </a:schemeClr>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txBox="1"/>
            <p:nvPr/>
          </p:nvSpPr>
          <p:spPr>
            <a:xfrm>
              <a:off x="336135" y="123707"/>
              <a:ext cx="3511369" cy="1711194"/>
            </a:xfrm>
            <a:prstGeom prst="rect">
              <a:avLst/>
            </a:prstGeom>
            <a:noFill/>
            <a:ln>
              <a:noFill/>
            </a:ln>
          </p:spPr>
          <p:txBody>
            <a:bodyPr anchorCtr="0" anchor="t" bIns="53325" lIns="53325" spcFirstLastPara="1" rIns="53325" wrap="square" tIns="53325">
              <a:noAutofit/>
            </a:bodyPr>
            <a:lstStyle/>
            <a:p>
              <a:pPr indent="-114300" lvl="1" marL="114300" marR="0" rtl="0" algn="l">
                <a:lnSpc>
                  <a:spcPct val="15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Dedicated Community Members</a:t>
              </a:r>
              <a:endParaRPr b="0" i="0" sz="1400" u="none" cap="none" strike="noStrike">
                <a:solidFill>
                  <a:schemeClr val="dk2"/>
                </a:solidFill>
                <a:latin typeface="Arial"/>
                <a:ea typeface="Arial"/>
                <a:cs typeface="Arial"/>
                <a:sym typeface="Arial"/>
              </a:endParaRPr>
            </a:p>
            <a:p>
              <a:pPr indent="-114300" lvl="1" marL="114300" marR="0" rtl="0" algn="l">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Access to Renewable Energy Sources - Local Potential</a:t>
              </a:r>
              <a:endParaRPr b="0" i="0" sz="1400" u="none" cap="none" strike="noStrike">
                <a:solidFill>
                  <a:schemeClr val="dk2"/>
                </a:solidFill>
                <a:latin typeface="Arial"/>
                <a:ea typeface="Arial"/>
                <a:cs typeface="Arial"/>
                <a:sym typeface="Arial"/>
              </a:endParaRPr>
            </a:p>
            <a:p>
              <a:pPr indent="-114300" lvl="1" marL="114300" marR="0" rtl="0" algn="l">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Community Energy Network</a:t>
              </a:r>
              <a:endParaRPr b="0" i="0" sz="1400" u="none" cap="none" strike="noStrike">
                <a:solidFill>
                  <a:schemeClr val="dk2"/>
                </a:solidFill>
                <a:latin typeface="Arial"/>
                <a:ea typeface="Arial"/>
                <a:cs typeface="Arial"/>
                <a:sym typeface="Arial"/>
              </a:endParaRPr>
            </a:p>
            <a:p>
              <a:pPr indent="-114300" lvl="1" marL="114300" marR="0" rtl="0" algn="l">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Network of Supporters and Volunteers </a:t>
              </a:r>
              <a:endParaRPr b="0" i="0" sz="1400" u="none" cap="none" strike="noStrike">
                <a:solidFill>
                  <a:schemeClr val="dk2"/>
                </a:solidFill>
                <a:latin typeface="Arial"/>
                <a:ea typeface="Arial"/>
                <a:cs typeface="Arial"/>
                <a:sym typeface="Arial"/>
              </a:endParaRPr>
            </a:p>
            <a:p>
              <a:pPr indent="-114300" lvl="1" marL="114300" marR="0" rtl="0" algn="l">
                <a:lnSpc>
                  <a:spcPct val="150000"/>
                </a:lnSpc>
                <a:spcBef>
                  <a:spcPts val="21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Strong partnerships with local businesses and organizations</a:t>
              </a:r>
              <a:endParaRPr b="0" i="0" sz="1400" u="none" cap="none" strike="noStrike">
                <a:solidFill>
                  <a:schemeClr val="dk2"/>
                </a:solidFill>
                <a:latin typeface="Arial"/>
                <a:ea typeface="Arial"/>
                <a:cs typeface="Arial"/>
                <a:sym typeface="Arial"/>
              </a:endParaRPr>
            </a:p>
            <a:p>
              <a:pPr indent="-69850" lvl="1" marL="171450" marR="0" rtl="0" algn="l">
                <a:lnSpc>
                  <a:spcPct val="100000"/>
                </a:lnSpc>
                <a:spcBef>
                  <a:spcPts val="21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69850" lvl="1" marL="171450" marR="0" rtl="0" algn="l">
                <a:lnSpc>
                  <a:spcPct val="90000"/>
                </a:lnSpc>
                <a:spcBef>
                  <a:spcPts val="24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p:txBody>
        </p:sp>
        <p:sp>
          <p:nvSpPr>
            <p:cNvPr id="109" name="Google Shape;109;p7"/>
            <p:cNvSpPr/>
            <p:nvPr/>
          </p:nvSpPr>
          <p:spPr>
            <a:xfrm>
              <a:off x="3487025" y="316047"/>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txBox="1"/>
            <p:nvPr/>
          </p:nvSpPr>
          <p:spPr>
            <a:xfrm>
              <a:off x="4145927" y="974949"/>
              <a:ext cx="1590731" cy="1590731"/>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Strengths</a:t>
              </a:r>
              <a:endParaRPr b="1" sz="1600">
                <a:solidFill>
                  <a:schemeClr val="dk1"/>
                </a:solidFill>
                <a:latin typeface="Arial"/>
                <a:ea typeface="Arial"/>
                <a:cs typeface="Arial"/>
                <a:sym typeface="Arial"/>
              </a:endParaRPr>
            </a:p>
          </p:txBody>
        </p:sp>
        <p:sp>
          <p:nvSpPr>
            <p:cNvPr id="111" name="Google Shape;111;p7"/>
            <p:cNvSpPr/>
            <p:nvPr/>
          </p:nvSpPr>
          <p:spPr>
            <a:xfrm rot="5400000">
              <a:off x="5828554" y="304237"/>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txBox="1"/>
            <p:nvPr/>
          </p:nvSpPr>
          <p:spPr>
            <a:xfrm>
              <a:off x="5828554" y="963139"/>
              <a:ext cx="1590731" cy="1590731"/>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Weaknesses</a:t>
              </a:r>
              <a:endParaRPr b="1" sz="1600">
                <a:solidFill>
                  <a:schemeClr val="dk1"/>
                </a:solidFill>
                <a:latin typeface="Arial"/>
                <a:ea typeface="Arial"/>
                <a:cs typeface="Arial"/>
                <a:sym typeface="Arial"/>
              </a:endParaRPr>
            </a:p>
          </p:txBody>
        </p:sp>
        <p:sp>
          <p:nvSpPr>
            <p:cNvPr id="113" name="Google Shape;113;p7"/>
            <p:cNvSpPr/>
            <p:nvPr/>
          </p:nvSpPr>
          <p:spPr>
            <a:xfrm rot="10800000">
              <a:off x="5843154" y="2663921"/>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ED23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nvSpPr>
          <p:spPr>
            <a:xfrm>
              <a:off x="5843154" y="2663921"/>
              <a:ext cx="1590731" cy="1590731"/>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Threats- Barriers</a:t>
              </a:r>
              <a:endParaRPr b="1" sz="1600">
                <a:solidFill>
                  <a:schemeClr val="dk1"/>
                </a:solidFill>
                <a:latin typeface="Arial"/>
                <a:ea typeface="Arial"/>
                <a:cs typeface="Arial"/>
                <a:sym typeface="Arial"/>
              </a:endParaRPr>
            </a:p>
          </p:txBody>
        </p:sp>
        <p:sp>
          <p:nvSpPr>
            <p:cNvPr id="115" name="Google Shape;115;p7"/>
            <p:cNvSpPr/>
            <p:nvPr/>
          </p:nvSpPr>
          <p:spPr>
            <a:xfrm rot="-5400000">
              <a:off x="3513008" y="2628556"/>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txBox="1"/>
            <p:nvPr/>
          </p:nvSpPr>
          <p:spPr>
            <a:xfrm>
              <a:off x="4171910" y="2628556"/>
              <a:ext cx="1590731" cy="1590731"/>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Opportunities</a:t>
              </a:r>
              <a:endParaRPr b="1" sz="1600">
                <a:solidFill>
                  <a:schemeClr val="dk1"/>
                </a:solidFill>
                <a:latin typeface="Arial"/>
                <a:ea typeface="Arial"/>
                <a:cs typeface="Arial"/>
                <a:sym typeface="Arial"/>
              </a:endParaRPr>
            </a:p>
          </p:txBody>
        </p:sp>
        <p:sp>
          <p:nvSpPr>
            <p:cNvPr id="117" name="Google Shape;117;p7"/>
            <p:cNvSpPr/>
            <p:nvPr/>
          </p:nvSpPr>
          <p:spPr>
            <a:xfrm>
              <a:off x="5402839" y="2060232"/>
              <a:ext cx="776720" cy="843694"/>
            </a:xfrm>
            <a:custGeom>
              <a:rect b="b" l="l" r="r" t="t"/>
              <a:pathLst>
                <a:path extrusionOk="0" h="120000" w="120000">
                  <a:moveTo>
                    <a:pt x="7500" y="60000"/>
                  </a:moveTo>
                  <a:lnTo>
                    <a:pt x="7500" y="60000"/>
                  </a:lnTo>
                  <a:cubicBezTo>
                    <a:pt x="7500" y="33338"/>
                    <a:pt x="27051" y="10811"/>
                    <a:pt x="53191" y="7353"/>
                  </a:cubicBezTo>
                  <a:cubicBezTo>
                    <a:pt x="79331" y="3895"/>
                    <a:pt x="103953" y="20578"/>
                    <a:pt x="110734" y="46343"/>
                  </a:cubicBezTo>
                  <a:lnTo>
                    <a:pt x="117988" y="46343"/>
                  </a:lnTo>
                  <a:lnTo>
                    <a:pt x="105000" y="60000"/>
                  </a:lnTo>
                  <a:lnTo>
                    <a:pt x="87988" y="46343"/>
                  </a:lnTo>
                  <a:lnTo>
                    <a:pt x="95161" y="46343"/>
                  </a:lnTo>
                  <a:lnTo>
                    <a:pt x="95161" y="46343"/>
                  </a:lnTo>
                  <a:cubicBezTo>
                    <a:pt x="88850" y="28508"/>
                    <a:pt x="71249" y="17972"/>
                    <a:pt x="53378" y="21331"/>
                  </a:cubicBezTo>
                  <a:cubicBezTo>
                    <a:pt x="35507" y="24690"/>
                    <a:pt x="22500" y="40979"/>
                    <a:pt x="22500" y="60000"/>
                  </a:cubicBezTo>
                  <a:close/>
                </a:path>
              </a:pathLst>
            </a:cu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rot="10800000">
              <a:off x="5402839" y="2363475"/>
              <a:ext cx="776720" cy="756755"/>
            </a:xfrm>
            <a:custGeom>
              <a:rect b="b" l="l" r="r" t="t"/>
              <a:pathLst>
                <a:path extrusionOk="0" h="120000" w="120000">
                  <a:moveTo>
                    <a:pt x="7307" y="60000"/>
                  </a:moveTo>
                  <a:lnTo>
                    <a:pt x="7307" y="60000"/>
                  </a:lnTo>
                  <a:cubicBezTo>
                    <a:pt x="7307" y="33960"/>
                    <a:pt x="26465" y="11855"/>
                    <a:pt x="52321" y="8060"/>
                  </a:cubicBezTo>
                  <a:cubicBezTo>
                    <a:pt x="78178" y="4266"/>
                    <a:pt x="102919" y="19928"/>
                    <a:pt x="110455" y="44862"/>
                  </a:cubicBezTo>
                  <a:lnTo>
                    <a:pt x="117355" y="44862"/>
                  </a:lnTo>
                  <a:lnTo>
                    <a:pt x="105386" y="60000"/>
                  </a:lnTo>
                  <a:lnTo>
                    <a:pt x="88126" y="44862"/>
                  </a:lnTo>
                  <a:lnTo>
                    <a:pt x="94838" y="44862"/>
                  </a:lnTo>
                  <a:lnTo>
                    <a:pt x="94838" y="44862"/>
                  </a:lnTo>
                  <a:cubicBezTo>
                    <a:pt x="87570" y="28641"/>
                    <a:pt x="69761" y="19649"/>
                    <a:pt x="52145" y="23306"/>
                  </a:cubicBezTo>
                  <a:cubicBezTo>
                    <a:pt x="34530" y="26964"/>
                    <a:pt x="21922" y="42271"/>
                    <a:pt x="21922" y="60000"/>
                  </a:cubicBez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7"/>
          <p:cNvSpPr/>
          <p:nvPr/>
        </p:nvSpPr>
        <p:spPr>
          <a:xfrm>
            <a:off x="5257800" y="1447800"/>
            <a:ext cx="1676400" cy="304800"/>
          </a:xfrm>
          <a:prstGeom prst="rect">
            <a:avLst/>
          </a:prstGeom>
          <a:solidFill>
            <a:schemeClr val="dk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Internal</a:t>
            </a:r>
            <a:endParaRPr b="1" sz="1200">
              <a:solidFill>
                <a:schemeClr val="lt1"/>
              </a:solidFill>
              <a:latin typeface="Arial"/>
              <a:ea typeface="Arial"/>
              <a:cs typeface="Arial"/>
              <a:sym typeface="Arial"/>
            </a:endParaRPr>
          </a:p>
        </p:txBody>
      </p:sp>
      <p:sp>
        <p:nvSpPr>
          <p:cNvPr id="120" name="Google Shape;120;p7"/>
          <p:cNvSpPr/>
          <p:nvPr/>
        </p:nvSpPr>
        <p:spPr>
          <a:xfrm>
            <a:off x="5334000" y="5334000"/>
            <a:ext cx="1676400" cy="304800"/>
          </a:xfrm>
          <a:prstGeom prst="rect">
            <a:avLst/>
          </a:prstGeom>
          <a:solidFill>
            <a:srgbClr val="2AE6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External</a:t>
            </a:r>
            <a:endParaRPr b="1" sz="1200">
              <a:solidFill>
                <a:schemeClr val="lt1"/>
              </a:solidFill>
              <a:latin typeface="Arial"/>
              <a:ea typeface="Arial"/>
              <a:cs typeface="Arial"/>
              <a:sym typeface="Arial"/>
            </a:endParaRPr>
          </a:p>
        </p:txBody>
      </p:sp>
      <p:sp>
        <p:nvSpPr>
          <p:cNvPr id="121" name="Google Shape;121;p7"/>
          <p:cNvSpPr/>
          <p:nvPr/>
        </p:nvSpPr>
        <p:spPr>
          <a:xfrm>
            <a:off x="838200" y="6454885"/>
            <a:ext cx="82296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This project has received funding from the European Union’s LIFE programme under grant agreement No 101077085</a:t>
            </a:r>
            <a:endParaRPr/>
          </a:p>
        </p:txBody>
      </p:sp>
      <p:sp>
        <p:nvSpPr>
          <p:cNvPr id="122" name="Google Shape;122;p7"/>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p:nvPr/>
        </p:nvSpPr>
        <p:spPr>
          <a:xfrm>
            <a:off x="304800" y="914400"/>
            <a:ext cx="11125200" cy="518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8"/>
          <p:cNvSpPr/>
          <p:nvPr/>
        </p:nvSpPr>
        <p:spPr>
          <a:xfrm>
            <a:off x="304800" y="914400"/>
            <a:ext cx="11734800" cy="525780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1600">
                <a:solidFill>
                  <a:schemeClr val="dk2"/>
                </a:solidFill>
                <a:latin typeface="Arial"/>
                <a:ea typeface="Arial"/>
                <a:cs typeface="Arial"/>
                <a:sym typeface="Arial"/>
              </a:rPr>
              <a:t>Part III: SWOT Analysis – Community-led Initiatives, Energy Communities, and Municipalities</a:t>
            </a:r>
            <a:endParaRPr b="1" sz="1600">
              <a:solidFill>
                <a:schemeClr val="dk2"/>
              </a:solidFill>
              <a:latin typeface="Arial"/>
              <a:ea typeface="Arial"/>
              <a:cs typeface="Arial"/>
              <a:sym typeface="Arial"/>
            </a:endParaRPr>
          </a:p>
          <a:p>
            <a:pPr indent="0" lvl="0" marL="0" marR="0" rtl="0" algn="just">
              <a:spcBef>
                <a:spcPts val="0"/>
              </a:spcBef>
              <a:spcAft>
                <a:spcPts val="0"/>
              </a:spcAft>
              <a:buNone/>
            </a:pPr>
            <a:r>
              <a:t/>
            </a:r>
            <a:endParaRPr b="1"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Municipalities, being the closest public authority to the citizens, can play a crucial role in empowering their local citizens and facilitating the development of community energy projects. Moreover, as mentioned before, local municipalities have committed to energy, climate, social and environmental goals, it can be difficult to attain them without the assistance and engagement of local citizens. </a:t>
            </a:r>
            <a:endParaRPr b="1"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On the other hand, Energy Communities constitute a vehicle that allows citizens to actively participate in the transition towards sustainable and decentralized energy systems, thereby promoting democratic and inclusive practices. This active engagement not only enhances the chances of the energy transition’s success but also strengthens the bond between citizens, their local community and environment, fostering a sense of ownership towards local energy production and responsibility towards the protection of the local environment. In the end, Energy Communities contribute to creating a more participatory and just society, where all members and all genders participate in shaping their local community. </a:t>
            </a:r>
            <a:endParaRPr/>
          </a:p>
          <a:p>
            <a:pPr indent="0" lvl="0" marL="0" marR="0" rtl="0" algn="just">
              <a:spcBef>
                <a:spcPts val="0"/>
              </a:spcBef>
              <a:spcAft>
                <a:spcPts val="0"/>
              </a:spcAft>
              <a:buNone/>
            </a:pPr>
            <a:r>
              <a:t/>
            </a:r>
            <a:endParaRPr b="1"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All the above mentioned demonstrate </a:t>
            </a:r>
            <a:r>
              <a:rPr b="1" lang="en-US" sz="1400">
                <a:solidFill>
                  <a:srgbClr val="ED237A"/>
                </a:solidFill>
                <a:latin typeface="Arial"/>
                <a:ea typeface="Arial"/>
                <a:cs typeface="Arial"/>
                <a:sym typeface="Arial"/>
              </a:rPr>
              <a:t>the shared objectives of municipalities and energy communities</a:t>
            </a:r>
            <a:r>
              <a:rPr lang="en-US" sz="1400">
                <a:solidFill>
                  <a:schemeClr val="dk2"/>
                </a:solidFill>
                <a:latin typeface="Arial"/>
                <a:ea typeface="Arial"/>
                <a:cs typeface="Arial"/>
                <a:sym typeface="Arial"/>
              </a:rPr>
              <a:t>, as they are both actors driven by social and mission-based goals, rather than profit-driven motives. However, when it comes in the actual collaboration between these two entities, various challenges arise. </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The following tables provide an </a:t>
            </a:r>
            <a:r>
              <a:rPr b="1" lang="en-US" sz="1400">
                <a:solidFill>
                  <a:srgbClr val="28E8D6"/>
                </a:solidFill>
                <a:latin typeface="Arial"/>
                <a:ea typeface="Arial"/>
                <a:cs typeface="Arial"/>
                <a:sym typeface="Arial"/>
              </a:rPr>
              <a:t>example</a:t>
            </a:r>
            <a:r>
              <a:rPr lang="en-US" sz="1400">
                <a:solidFill>
                  <a:schemeClr val="dk2"/>
                </a:solidFill>
                <a:latin typeface="Arial"/>
                <a:ea typeface="Arial"/>
                <a:cs typeface="Arial"/>
                <a:sym typeface="Arial"/>
              </a:rPr>
              <a:t> of how to identify the opportunities and the barriers of the collaboration between Energy Communities and municipalities, utilizing the SWOT analysis model. This identification process involves assessing the strengths, weaknesses, opportunities, and threats/barriers of </a:t>
            </a:r>
            <a:r>
              <a:rPr b="1" lang="en-US" sz="1400">
                <a:solidFill>
                  <a:srgbClr val="FFC000"/>
                </a:solidFill>
                <a:latin typeface="Arial"/>
                <a:ea typeface="Arial"/>
                <a:cs typeface="Arial"/>
                <a:sym typeface="Arial"/>
              </a:rPr>
              <a:t>each entity’s internal and external factors</a:t>
            </a:r>
            <a:r>
              <a:rPr lang="en-US" sz="1400">
                <a:solidFill>
                  <a:srgbClr val="002060"/>
                </a:solidFill>
                <a:latin typeface="Arial"/>
                <a:ea typeface="Arial"/>
                <a:cs typeface="Arial"/>
                <a:sym typeface="Arial"/>
              </a:rPr>
              <a:t>, </a:t>
            </a:r>
            <a:r>
              <a:rPr lang="en-US" sz="1400">
                <a:solidFill>
                  <a:schemeClr val="dk2"/>
                </a:solidFill>
                <a:latin typeface="Arial"/>
                <a:ea typeface="Arial"/>
                <a:cs typeface="Arial"/>
                <a:sym typeface="Arial"/>
              </a:rPr>
              <a:t>thus providing a mutual and comprehensive understanding of their respective </a:t>
            </a:r>
            <a:r>
              <a:rPr b="1" lang="en-US" sz="1400">
                <a:solidFill>
                  <a:srgbClr val="ED237A"/>
                </a:solidFill>
                <a:latin typeface="Arial"/>
                <a:ea typeface="Arial"/>
                <a:cs typeface="Arial"/>
                <a:sym typeface="Arial"/>
              </a:rPr>
              <a:t>perspectives on the potential collaboration. </a:t>
            </a:r>
            <a:r>
              <a:rPr lang="en-US" sz="1400">
                <a:solidFill>
                  <a:schemeClr val="dk2"/>
                </a:solidFill>
                <a:latin typeface="Arial"/>
                <a:ea typeface="Arial"/>
                <a:cs typeface="Arial"/>
                <a:sym typeface="Arial"/>
              </a:rPr>
              <a:t>By conducting this analysis, Energy Communities can gain </a:t>
            </a:r>
            <a:r>
              <a:rPr b="1" lang="en-US" sz="1400">
                <a:solidFill>
                  <a:srgbClr val="ED237A"/>
                </a:solidFill>
                <a:latin typeface="Arial"/>
                <a:ea typeface="Arial"/>
                <a:cs typeface="Arial"/>
                <a:sym typeface="Arial"/>
              </a:rPr>
              <a:t>insight </a:t>
            </a:r>
            <a:r>
              <a:rPr lang="en-US" sz="1400">
                <a:solidFill>
                  <a:schemeClr val="dk2"/>
                </a:solidFill>
                <a:latin typeface="Arial"/>
                <a:ea typeface="Arial"/>
                <a:cs typeface="Arial"/>
                <a:sym typeface="Arial"/>
              </a:rPr>
              <a:t>into</a:t>
            </a:r>
            <a:r>
              <a:rPr b="1" lang="en-US" sz="1400">
                <a:solidFill>
                  <a:srgbClr val="ED237A"/>
                </a:solidFill>
                <a:latin typeface="Arial"/>
                <a:ea typeface="Arial"/>
                <a:cs typeface="Arial"/>
                <a:sym typeface="Arial"/>
              </a:rPr>
              <a:t> </a:t>
            </a:r>
            <a:r>
              <a:rPr lang="en-US" sz="1400">
                <a:solidFill>
                  <a:schemeClr val="dk2"/>
                </a:solidFill>
                <a:latin typeface="Arial"/>
                <a:ea typeface="Arial"/>
                <a:cs typeface="Arial"/>
                <a:sym typeface="Arial"/>
              </a:rPr>
              <a:t>the operational procedures of municipalities and better understand the challenges they face when attempting to support community energy projects. This mutual understanding can facilitate and establish a foundation for effective communication between these two entities, as they can engage in productive dialogue based on a common understanding of each other’s needs and challenges, therefore seek collaboratively ways to overcome them.</a:t>
            </a:r>
            <a:endParaRPr/>
          </a:p>
        </p:txBody>
      </p:sp>
      <p:sp>
        <p:nvSpPr>
          <p:cNvPr id="130" name="Google Shape;130;p8"/>
          <p:cNvSpPr/>
          <p:nvPr/>
        </p:nvSpPr>
        <p:spPr>
          <a:xfrm>
            <a:off x="838200" y="6477000"/>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This project has received funding from the European Union’s LIFE programme under grant agreement No 101077085</a:t>
            </a:r>
            <a:endParaRPr/>
          </a:p>
        </p:txBody>
      </p:sp>
      <p:sp>
        <p:nvSpPr>
          <p:cNvPr id="131" name="Google Shape;131;p8"/>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p:nvPr/>
        </p:nvSpPr>
        <p:spPr>
          <a:xfrm>
            <a:off x="838200" y="6439847"/>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This project has received funding from the European Union’s LIFE programme under grant agreement No 101077085</a:t>
            </a:r>
            <a:endParaRPr/>
          </a:p>
        </p:txBody>
      </p:sp>
      <p:sp>
        <p:nvSpPr>
          <p:cNvPr id="137" name="Google Shape;137;p9"/>
          <p:cNvSpPr/>
          <p:nvPr/>
        </p:nvSpPr>
        <p:spPr>
          <a:xfrm>
            <a:off x="2171700" y="427240"/>
            <a:ext cx="78486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ED237A"/>
                </a:solidFill>
                <a:latin typeface="Arial"/>
                <a:ea typeface="Arial"/>
                <a:cs typeface="Arial"/>
                <a:sym typeface="Arial"/>
              </a:rPr>
              <a:t>Energy Community’s View</a:t>
            </a:r>
            <a:r>
              <a:rPr b="1" lang="en-US" sz="1600">
                <a:solidFill>
                  <a:srgbClr val="002060"/>
                </a:solidFill>
                <a:latin typeface="Arial"/>
                <a:ea typeface="Arial"/>
                <a:cs typeface="Arial"/>
                <a:sym typeface="Arial"/>
              </a:rPr>
              <a:t> on Collaboration with Municipalities</a:t>
            </a:r>
            <a:endParaRPr b="1" sz="1600">
              <a:solidFill>
                <a:schemeClr val="dk2"/>
              </a:solidFill>
              <a:latin typeface="Arial"/>
              <a:ea typeface="Arial"/>
              <a:cs typeface="Arial"/>
              <a:sym typeface="Arial"/>
            </a:endParaRPr>
          </a:p>
        </p:txBody>
      </p:sp>
      <p:grpSp>
        <p:nvGrpSpPr>
          <p:cNvPr id="138" name="Google Shape;138;p9"/>
          <p:cNvGrpSpPr/>
          <p:nvPr/>
        </p:nvGrpSpPr>
        <p:grpSpPr>
          <a:xfrm>
            <a:off x="304800" y="884259"/>
            <a:ext cx="11843999" cy="5284627"/>
            <a:chOff x="0" y="-30141"/>
            <a:chExt cx="11843999" cy="5284627"/>
          </a:xfrm>
        </p:grpSpPr>
        <p:sp>
          <p:nvSpPr>
            <p:cNvPr id="139" name="Google Shape;139;p9"/>
            <p:cNvSpPr/>
            <p:nvPr/>
          </p:nvSpPr>
          <p:spPr>
            <a:xfrm>
              <a:off x="5831996" y="2475749"/>
              <a:ext cx="6012003" cy="2727512"/>
            </a:xfrm>
            <a:prstGeom prst="roundRect">
              <a:avLst>
                <a:gd fmla="val 10000" name="adj"/>
              </a:avLst>
            </a:prstGeom>
            <a:no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txBox="1"/>
            <p:nvPr/>
          </p:nvSpPr>
          <p:spPr>
            <a:xfrm>
              <a:off x="7695512" y="3217543"/>
              <a:ext cx="4088572" cy="1925804"/>
            </a:xfrm>
            <a:prstGeom prst="rect">
              <a:avLst/>
            </a:prstGeom>
            <a:noFill/>
            <a:ln>
              <a:noFill/>
            </a:ln>
          </p:spPr>
          <p:txBody>
            <a:bodyPr anchorCtr="0" anchor="b" bIns="0" lIns="38100" spcFirstLastPara="1" rIns="38100" wrap="square" tIns="2520000">
              <a:noAutofit/>
            </a:bodyPr>
            <a:lstStyle/>
            <a:p>
              <a:pPr indent="0" lvl="1" marL="57150" marR="0" rtl="0" algn="r">
                <a:lnSpc>
                  <a:spcPct val="150000"/>
                </a:lnSpc>
                <a:spcBef>
                  <a:spcPts val="0"/>
                </a:spcBef>
                <a:spcAft>
                  <a:spcPts val="0"/>
                </a:spcAft>
                <a:buClr>
                  <a:schemeClr val="dk1"/>
                </a:buClr>
                <a:buSzPts val="1000"/>
                <a:buFont typeface="Calibri"/>
                <a:buNone/>
              </a:pPr>
              <a:r>
                <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Lack and/or Unstable Local and/or Regional Policies and Support Schemes for Community Energy Projects</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Lack of Trust Towards Local Municipalities</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Lack of Political Vision for Community Energy Projects</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Lack of Knowledge, Skills and Expertise to Develop or Support Community Energy Projects</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Lack of Human Resources/No Qualified Staff</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Incumbent Energy Companies Hinder Access to Community Energy Projects</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Lack of Open and Direct Dialogue between Citizen-led Initiatives, Energy Communities, and City Representatives</a:t>
              </a:r>
              <a:endParaRPr b="0" i="0" sz="1000" u="none" cap="none" strike="noStrike">
                <a:solidFill>
                  <a:schemeClr val="dk2"/>
                </a:solidFill>
                <a:latin typeface="Arial"/>
                <a:ea typeface="Arial"/>
                <a:cs typeface="Arial"/>
                <a:sym typeface="Arial"/>
              </a:endParaRPr>
            </a:p>
            <a:p>
              <a:pPr indent="-25400" lvl="1" marL="114300" marR="0" rtl="0" algn="r">
                <a:lnSpc>
                  <a:spcPct val="90000"/>
                </a:lnSpc>
                <a:spcBef>
                  <a:spcPts val="150"/>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a:p>
              <a:pPr indent="-25400" lvl="1" marL="114300" marR="0" rtl="0" algn="r">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41" name="Google Shape;141;p9"/>
            <p:cNvSpPr/>
            <p:nvPr/>
          </p:nvSpPr>
          <p:spPr>
            <a:xfrm>
              <a:off x="0" y="2476928"/>
              <a:ext cx="5745886" cy="2777558"/>
            </a:xfrm>
            <a:prstGeom prst="roundRect">
              <a:avLst>
                <a:gd fmla="val 10000" name="adj"/>
              </a:avLst>
            </a:prstGeom>
            <a:noFill/>
            <a:ln cap="flat" cmpd="sng" w="25400">
              <a:solidFill>
                <a:srgbClr val="2AE6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txBox="1"/>
            <p:nvPr/>
          </p:nvSpPr>
          <p:spPr>
            <a:xfrm>
              <a:off x="61014" y="3232331"/>
              <a:ext cx="3900092" cy="1961140"/>
            </a:xfrm>
            <a:prstGeom prst="rect">
              <a:avLst/>
            </a:prstGeom>
            <a:noFill/>
            <a:ln>
              <a:noFill/>
            </a:ln>
          </p:spPr>
          <p:txBody>
            <a:bodyPr anchorCtr="0" anchor="ctr" bIns="41900" lIns="41900" spcFirstLastPara="1" rIns="41900" wrap="square" tIns="41900">
              <a:noAutofit/>
            </a:bodyPr>
            <a:lstStyle/>
            <a:p>
              <a:pPr indent="-69850" lvl="1" marL="57150" marR="0" rtl="0" algn="l">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Opportunity to Establish a Long-Term Partnership that Fosters Effective Collaboration and Shared Goals, Focusing on Equal Benefit of all Community Groups and the Entire Local Community</a:t>
              </a:r>
              <a:endParaRPr b="0" i="0" sz="1100" u="none" cap="none" strike="noStrike">
                <a:solidFill>
                  <a:schemeClr val="dk2"/>
                </a:solidFill>
                <a:latin typeface="Arial"/>
                <a:ea typeface="Arial"/>
                <a:cs typeface="Arial"/>
                <a:sym typeface="Arial"/>
              </a:endParaRPr>
            </a:p>
            <a:p>
              <a:pPr indent="-69850" lvl="1" marL="57150" marR="0" rtl="0" algn="l">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Regulatory and Policy Support to Community Energy Projects / Green Public Procurement</a:t>
              </a:r>
              <a:endParaRPr b="0" i="0" sz="1100" u="none" cap="none" strike="noStrike">
                <a:solidFill>
                  <a:schemeClr val="dk2"/>
                </a:solidFill>
                <a:latin typeface="Arial"/>
                <a:ea typeface="Arial"/>
                <a:cs typeface="Arial"/>
                <a:sym typeface="Arial"/>
              </a:endParaRPr>
            </a:p>
            <a:p>
              <a:pPr indent="-69850" lvl="1" marL="57150" marR="0" rtl="0" algn="l">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Access to Public Land and Funding Opportunities and Support Schemes</a:t>
              </a:r>
              <a:endParaRPr b="0" i="0" sz="1100" u="none" cap="none" strike="noStrike">
                <a:solidFill>
                  <a:schemeClr val="dk2"/>
                </a:solidFill>
                <a:latin typeface="Arial"/>
                <a:ea typeface="Arial"/>
                <a:cs typeface="Arial"/>
                <a:sym typeface="Arial"/>
              </a:endParaRPr>
            </a:p>
            <a:p>
              <a:pPr indent="-69850" lvl="1" marL="57150" marR="0" rtl="0" algn="l">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Raise Awareness about Energy Communities and Engage all Community Groups and the Entire Local Community</a:t>
              </a:r>
              <a:endParaRPr b="0" i="0" sz="1100" u="none" cap="none" strike="noStrike">
                <a:solidFill>
                  <a:schemeClr val="dk2"/>
                </a:solidFill>
                <a:latin typeface="Arial"/>
                <a:ea typeface="Arial"/>
                <a:cs typeface="Arial"/>
                <a:sym typeface="Arial"/>
              </a:endParaRPr>
            </a:p>
            <a:p>
              <a:pPr indent="-69850" lvl="1" marL="57150" marR="0" rtl="0" algn="l">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Foster Trust Between Municipalities and Local Citizens</a:t>
              </a:r>
              <a:endParaRPr b="0" i="0" sz="1100" u="none" cap="none" strike="noStrike">
                <a:solidFill>
                  <a:schemeClr val="dk2"/>
                </a:solidFill>
                <a:latin typeface="Arial"/>
                <a:ea typeface="Arial"/>
                <a:cs typeface="Arial"/>
                <a:sym typeface="Arial"/>
              </a:endParaRPr>
            </a:p>
            <a:p>
              <a:pPr indent="0" lvl="1" marL="57150" marR="0" rtl="0" algn="l">
                <a:lnSpc>
                  <a:spcPct val="150000"/>
                </a:lnSpc>
                <a:spcBef>
                  <a:spcPts val="0"/>
                </a:spcBef>
                <a:spcAft>
                  <a:spcPts val="0"/>
                </a:spcAft>
                <a:buClr>
                  <a:schemeClr val="dk1"/>
                </a:buClr>
                <a:buSzPts val="1000"/>
                <a:buFont typeface="Calibri"/>
                <a:buNone/>
              </a:pPr>
              <a:r>
                <a:t/>
              </a:r>
              <a:endParaRPr b="0" i="0" sz="1000" u="none" cap="none" strike="noStrike">
                <a:solidFill>
                  <a:schemeClr val="dk2"/>
                </a:solidFill>
                <a:latin typeface="Arial"/>
                <a:ea typeface="Arial"/>
                <a:cs typeface="Arial"/>
                <a:sym typeface="Arial"/>
              </a:endParaRPr>
            </a:p>
            <a:p>
              <a:pPr indent="-38100" lvl="1" marL="114300" marR="0" rtl="0" algn="l">
                <a:lnSpc>
                  <a:spcPct val="150000"/>
                </a:lnSpc>
                <a:spcBef>
                  <a:spcPts val="0"/>
                </a:spcBef>
                <a:spcAft>
                  <a:spcPts val="0"/>
                </a:spcAft>
                <a:buClr>
                  <a:schemeClr val="dk1"/>
                </a:buClr>
                <a:buSzPts val="1200"/>
                <a:buFont typeface="Calibri"/>
                <a:buNone/>
              </a:pPr>
              <a:r>
                <a:t/>
              </a:r>
              <a:endParaRPr b="0" i="0" sz="1200" u="none" cap="none" strike="noStrike">
                <a:solidFill>
                  <a:schemeClr val="dk2"/>
                </a:solidFill>
                <a:latin typeface="Arial"/>
                <a:ea typeface="Arial"/>
                <a:cs typeface="Arial"/>
                <a:sym typeface="Arial"/>
              </a:endParaRPr>
            </a:p>
            <a:p>
              <a:pPr indent="-38100" lvl="1" marL="114300" marR="0" rtl="0" algn="l">
                <a:lnSpc>
                  <a:spcPct val="9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43" name="Google Shape;143;p9"/>
            <p:cNvSpPr/>
            <p:nvPr/>
          </p:nvSpPr>
          <p:spPr>
            <a:xfrm>
              <a:off x="5831996" y="-30141"/>
              <a:ext cx="6012003" cy="2480135"/>
            </a:xfrm>
            <a:prstGeom prst="roundRect">
              <a:avLst>
                <a:gd fmla="val 10000"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txBox="1"/>
            <p:nvPr/>
          </p:nvSpPr>
          <p:spPr>
            <a:xfrm>
              <a:off x="7690077" y="24339"/>
              <a:ext cx="4099442" cy="1751141"/>
            </a:xfrm>
            <a:prstGeom prst="rect">
              <a:avLst/>
            </a:prstGeom>
            <a:noFill/>
            <a:ln>
              <a:noFill/>
            </a:ln>
          </p:spPr>
          <p:txBody>
            <a:bodyPr anchorCtr="0" anchor="t" bIns="45700" lIns="45700" spcFirstLastPara="1" rIns="45700" wrap="square" tIns="45700">
              <a:noAutofit/>
            </a:bodyPr>
            <a:lstStyle/>
            <a:p>
              <a:pPr indent="-114300" lvl="1" marL="114300" marR="0" rtl="0" algn="r">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of Financing to Develop and Implement Community Energy Projects</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of Land for Developing Community Energy Projects</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of Financial Literacy</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of Effective Communication and Relationship-Building with Local Community and Municipalities</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of Meeting Spaces</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Lack of Human Resources  </a:t>
              </a:r>
              <a:endParaRPr b="0" i="0" sz="1400" u="none" cap="none" strike="noStrike">
                <a:solidFill>
                  <a:schemeClr val="dk2"/>
                </a:solidFill>
                <a:latin typeface="Arial"/>
                <a:ea typeface="Arial"/>
                <a:cs typeface="Arial"/>
                <a:sym typeface="Arial"/>
              </a:endParaRPr>
            </a:p>
            <a:p>
              <a:pPr indent="-25400" lvl="1" marL="114300" marR="0" rtl="0" algn="l">
                <a:lnSpc>
                  <a:spcPct val="90000"/>
                </a:lnSpc>
                <a:spcBef>
                  <a:spcPts val="180"/>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p:txBody>
        </p:sp>
        <p:sp>
          <p:nvSpPr>
            <p:cNvPr id="145" name="Google Shape;145;p9"/>
            <p:cNvSpPr/>
            <p:nvPr/>
          </p:nvSpPr>
          <p:spPr>
            <a:xfrm>
              <a:off x="0" y="-12838"/>
              <a:ext cx="5760819" cy="2458416"/>
            </a:xfrm>
            <a:prstGeom prst="roundRect">
              <a:avLst>
                <a:gd fmla="val 10000" name="adj"/>
              </a:avLst>
            </a:prstGeom>
            <a:solidFill>
              <a:schemeClr val="lt1">
                <a:alpha val="89803"/>
              </a:schemeClr>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txBox="1"/>
            <p:nvPr/>
          </p:nvSpPr>
          <p:spPr>
            <a:xfrm>
              <a:off x="54003" y="41165"/>
              <a:ext cx="3924567" cy="1735806"/>
            </a:xfrm>
            <a:prstGeom prst="rect">
              <a:avLst/>
            </a:prstGeom>
            <a:noFill/>
            <a:ln>
              <a:noFill/>
            </a:ln>
          </p:spPr>
          <p:txBody>
            <a:bodyPr anchorCtr="0" anchor="t" bIns="45700" lIns="45700" spcFirstLastPara="1" rIns="45700" wrap="square" tIns="45700">
              <a:noAutofit/>
            </a:bodyPr>
            <a:lstStyle/>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Dedicated and Skilled Community Members</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Development of Renewable Energy Projects with Consideration for Local Environmental Protection</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Community Energy Network</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Network of Supporters and Volunteers </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Strong Partnerships with Local Businesses and Organizations</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Enhance Social Acceptance of RES</a:t>
              </a:r>
              <a:endParaRPr b="0" i="0" sz="1200" u="none" cap="none" strike="noStrike">
                <a:solidFill>
                  <a:schemeClr val="dk2"/>
                </a:solidFill>
                <a:latin typeface="Arial"/>
                <a:ea typeface="Arial"/>
                <a:cs typeface="Arial"/>
                <a:sym typeface="Arial"/>
              </a:endParaRPr>
            </a:p>
            <a:p>
              <a:pPr indent="-114300" lvl="1" marL="11430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Alleviation of Energy Poverty</a:t>
              </a:r>
              <a:endParaRPr b="0" i="0" sz="1200" u="none" cap="none" strike="noStrike">
                <a:solidFill>
                  <a:schemeClr val="dk2"/>
                </a:solidFill>
                <a:latin typeface="Arial"/>
                <a:ea typeface="Arial"/>
                <a:cs typeface="Arial"/>
                <a:sym typeface="Arial"/>
              </a:endParaRPr>
            </a:p>
          </p:txBody>
        </p:sp>
        <p:sp>
          <p:nvSpPr>
            <p:cNvPr id="147" name="Google Shape;147;p9"/>
            <p:cNvSpPr/>
            <p:nvPr/>
          </p:nvSpPr>
          <p:spPr>
            <a:xfrm>
              <a:off x="4096590" y="1473804"/>
              <a:ext cx="1691991" cy="100801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txBox="1"/>
            <p:nvPr/>
          </p:nvSpPr>
          <p:spPr>
            <a:xfrm>
              <a:off x="4592163" y="1769043"/>
              <a:ext cx="1196418" cy="71277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Strengths</a:t>
              </a:r>
              <a:endParaRPr b="1" sz="1200">
                <a:solidFill>
                  <a:schemeClr val="lt1"/>
                </a:solidFill>
                <a:latin typeface="Arial"/>
                <a:ea typeface="Arial"/>
                <a:cs typeface="Arial"/>
                <a:sym typeface="Arial"/>
              </a:endParaRPr>
            </a:p>
          </p:txBody>
        </p:sp>
        <p:sp>
          <p:nvSpPr>
            <p:cNvPr id="149" name="Google Shape;149;p9"/>
            <p:cNvSpPr/>
            <p:nvPr/>
          </p:nvSpPr>
          <p:spPr>
            <a:xfrm rot="5400000">
              <a:off x="6233865" y="1058098"/>
              <a:ext cx="986493" cy="184085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txBox="1"/>
            <p:nvPr/>
          </p:nvSpPr>
          <p:spPr>
            <a:xfrm>
              <a:off x="5806687" y="1774214"/>
              <a:ext cx="1301678" cy="697556"/>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Weaknesses</a:t>
              </a:r>
              <a:endParaRPr b="1" sz="1200">
                <a:solidFill>
                  <a:schemeClr val="lt1"/>
                </a:solidFill>
                <a:latin typeface="Arial"/>
                <a:ea typeface="Arial"/>
                <a:cs typeface="Arial"/>
                <a:sym typeface="Arial"/>
              </a:endParaRPr>
            </a:p>
          </p:txBody>
        </p:sp>
        <p:sp>
          <p:nvSpPr>
            <p:cNvPr id="151" name="Google Shape;151;p9"/>
            <p:cNvSpPr/>
            <p:nvPr/>
          </p:nvSpPr>
          <p:spPr>
            <a:xfrm rot="10800000">
              <a:off x="5807857" y="2461813"/>
              <a:ext cx="1801272" cy="1041591"/>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ED237A"/>
            </a:solid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txBox="1"/>
            <p:nvPr/>
          </p:nvSpPr>
          <p:spPr>
            <a:xfrm>
              <a:off x="5807857" y="2461813"/>
              <a:ext cx="1273692" cy="736516"/>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Threats and Barriers</a:t>
              </a:r>
              <a:endParaRPr b="1" sz="1200">
                <a:solidFill>
                  <a:schemeClr val="lt1"/>
                </a:solidFill>
                <a:latin typeface="Arial"/>
                <a:ea typeface="Arial"/>
                <a:cs typeface="Arial"/>
                <a:sym typeface="Arial"/>
              </a:endParaRPr>
            </a:p>
          </p:txBody>
        </p:sp>
        <p:sp>
          <p:nvSpPr>
            <p:cNvPr id="153" name="Google Shape;153;p9"/>
            <p:cNvSpPr/>
            <p:nvPr/>
          </p:nvSpPr>
          <p:spPr>
            <a:xfrm rot="-5400000">
              <a:off x="4402514" y="2131740"/>
              <a:ext cx="1076932" cy="1707131"/>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txBox="1"/>
            <p:nvPr/>
          </p:nvSpPr>
          <p:spPr>
            <a:xfrm>
              <a:off x="4587422" y="2446840"/>
              <a:ext cx="1207124" cy="761506"/>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Opportunities</a:t>
              </a:r>
              <a:endParaRPr b="1" sz="1200">
                <a:solidFill>
                  <a:schemeClr val="lt1"/>
                </a:solidFill>
                <a:latin typeface="Arial"/>
                <a:ea typeface="Arial"/>
                <a:cs typeface="Arial"/>
                <a:sym typeface="Arial"/>
              </a:endParaRPr>
            </a:p>
          </p:txBody>
        </p:sp>
        <p:sp>
          <p:nvSpPr>
            <p:cNvPr id="155" name="Google Shape;155;p9"/>
            <p:cNvSpPr/>
            <p:nvPr/>
          </p:nvSpPr>
          <p:spPr>
            <a:xfrm>
              <a:off x="5507629" y="2214327"/>
              <a:ext cx="602724" cy="518773"/>
            </a:xfrm>
            <a:custGeom>
              <a:rect b="b" l="l" r="r" t="t"/>
              <a:pathLst>
                <a:path extrusionOk="0" h="120000" w="120000">
                  <a:moveTo>
                    <a:pt x="6455" y="60000"/>
                  </a:moveTo>
                  <a:lnTo>
                    <a:pt x="6455" y="60000"/>
                  </a:lnTo>
                  <a:cubicBezTo>
                    <a:pt x="6455" y="34412"/>
                    <a:pt x="25269" y="12552"/>
                    <a:pt x="50994" y="8248"/>
                  </a:cubicBezTo>
                  <a:cubicBezTo>
                    <a:pt x="76719" y="3944"/>
                    <a:pt x="101861" y="18451"/>
                    <a:pt x="110515" y="42591"/>
                  </a:cubicBezTo>
                  <a:lnTo>
                    <a:pt x="116333" y="42591"/>
                  </a:lnTo>
                  <a:lnTo>
                    <a:pt x="107089" y="60000"/>
                  </a:lnTo>
                  <a:lnTo>
                    <a:pt x="90512" y="42591"/>
                  </a:lnTo>
                  <a:lnTo>
                    <a:pt x="95990" y="42591"/>
                  </a:lnTo>
                  <a:cubicBezTo>
                    <a:pt x="87308" y="27306"/>
                    <a:pt x="68444" y="19462"/>
                    <a:pt x="50286" y="23587"/>
                  </a:cubicBezTo>
                  <a:cubicBezTo>
                    <a:pt x="32129" y="27713"/>
                    <a:pt x="19366" y="42742"/>
                    <a:pt x="19366" y="60000"/>
                  </a:cubicBezTo>
                  <a:close/>
                </a:path>
              </a:pathLst>
            </a:custGeom>
            <a:solidFill>
              <a:srgbClr val="ED23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rot="10800000">
              <a:off x="5507618" y="2211770"/>
              <a:ext cx="602732" cy="607856"/>
            </a:xfrm>
            <a:custGeom>
              <a:rect b="b" l="l" r="r" t="t"/>
              <a:pathLst>
                <a:path extrusionOk="0" h="120000" w="120000">
                  <a:moveTo>
                    <a:pt x="7500" y="60000"/>
                  </a:moveTo>
                  <a:lnTo>
                    <a:pt x="7500" y="60000"/>
                  </a:lnTo>
                  <a:cubicBezTo>
                    <a:pt x="7500" y="33813"/>
                    <a:pt x="26752" y="11621"/>
                    <a:pt x="52650" y="7954"/>
                  </a:cubicBezTo>
                  <a:cubicBezTo>
                    <a:pt x="78548" y="4288"/>
                    <a:pt x="103191" y="20267"/>
                    <a:pt x="110442" y="45427"/>
                  </a:cubicBezTo>
                  <a:lnTo>
                    <a:pt x="117589" y="45427"/>
                  </a:lnTo>
                  <a:lnTo>
                    <a:pt x="105000" y="60000"/>
                  </a:lnTo>
                  <a:lnTo>
                    <a:pt x="87589" y="45427"/>
                  </a:lnTo>
                  <a:lnTo>
                    <a:pt x="94583" y="45427"/>
                  </a:lnTo>
                  <a:lnTo>
                    <a:pt x="94583" y="45427"/>
                  </a:lnTo>
                  <a:cubicBezTo>
                    <a:pt x="87678" y="28873"/>
                    <a:pt x="70114" y="19511"/>
                    <a:pt x="52605" y="23050"/>
                  </a:cubicBezTo>
                  <a:cubicBezTo>
                    <a:pt x="35096" y="26590"/>
                    <a:pt x="22500" y="42050"/>
                    <a:pt x="22500" y="60000"/>
                  </a:cubicBezTo>
                  <a:close/>
                </a:path>
              </a:pathLst>
            </a:cu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9"/>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158" name="Google Shape;158;p9"/>
          <p:cNvSpPr/>
          <p:nvPr/>
        </p:nvSpPr>
        <p:spPr>
          <a:xfrm>
            <a:off x="5257800" y="1066800"/>
            <a:ext cx="1676400" cy="762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Internal – Energy Community's Strengths and Weaknesses</a:t>
            </a:r>
            <a:endParaRPr b="1" sz="1100">
              <a:solidFill>
                <a:schemeClr val="lt1"/>
              </a:solidFill>
              <a:latin typeface="Arial"/>
              <a:ea typeface="Arial"/>
              <a:cs typeface="Arial"/>
              <a:sym typeface="Arial"/>
            </a:endParaRPr>
          </a:p>
        </p:txBody>
      </p:sp>
      <p:sp>
        <p:nvSpPr>
          <p:cNvPr id="159" name="Google Shape;159;p9"/>
          <p:cNvSpPr/>
          <p:nvPr/>
        </p:nvSpPr>
        <p:spPr>
          <a:xfrm>
            <a:off x="5257800" y="5244791"/>
            <a:ext cx="1676400" cy="685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External – Cooperating with Municipalities</a:t>
            </a:r>
            <a:endParaRPr b="1" sz="11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2023-04-05T09:09:46Z</dcterms:created>
  <dc:creator>Ioanna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2023-04-05T00:00:00Z</vt:filetime>
  </property>
</Properties>
</file>