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6858000" cx="12192000"/>
  <p:notesSz cx="12192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17" roundtripDataSignature="AMtx7mgMIj1x3Nqfdpai3aYblSka6Nw8B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56144BA-EF1C-49CA-A7BC-467289B5D823}">
  <a:tblStyle styleId="{756144BA-EF1C-49CA-A7BC-467289B5D823}"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customschemas.google.com/relationships/presentationmetadata" Target="metadata"/><Relationship Id="rId16" Type="http://schemas.openxmlformats.org/officeDocument/2006/relationships/slide" Target="slides/slide10.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5283200" cy="3444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6905625" y="0"/>
            <a:ext cx="5283200" cy="3444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13513"/>
            <a:ext cx="5283200" cy="3444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6905625" y="6513513"/>
            <a:ext cx="5283200" cy="3444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1: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 name="Google Shape;47;p1: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0: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0: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2: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 name="Google Shape;55;p2: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3: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 name="Google Shape;66;p3: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4: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 name="Google Shape;73;p4: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5: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p5: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6: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6: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7: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7: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7:notes"/>
          <p:cNvSpPr txBox="1"/>
          <p:nvPr>
            <p:ph idx="12" type="sldNum"/>
          </p:nvPr>
        </p:nvSpPr>
        <p:spPr>
          <a:xfrm>
            <a:off x="6905625" y="6513513"/>
            <a:ext cx="52832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8: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8: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8:notes"/>
          <p:cNvSpPr txBox="1"/>
          <p:nvPr>
            <p:ph idx="12" type="sldNum"/>
          </p:nvPr>
        </p:nvSpPr>
        <p:spPr>
          <a:xfrm>
            <a:off x="6905625" y="6513513"/>
            <a:ext cx="52832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9: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9: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7" name="Shape 17"/>
        <p:cNvGrpSpPr/>
        <p:nvPr/>
      </p:nvGrpSpPr>
      <p:grpSpPr>
        <a:xfrm>
          <a:off x="0" y="0"/>
          <a:ext cx="0" cy="0"/>
          <a:chOff x="0" y="0"/>
          <a:chExt cx="0" cy="0"/>
        </a:xfrm>
      </p:grpSpPr>
      <p:sp>
        <p:nvSpPr>
          <p:cNvPr id="18" name="Google Shape;18;p12"/>
          <p:cNvSpPr txBox="1"/>
          <p:nvPr>
            <p:ph idx="11" type="ftr"/>
          </p:nvPr>
        </p:nvSpPr>
        <p:spPr>
          <a:xfrm>
            <a:off x="1095893" y="6209044"/>
            <a:ext cx="5210810" cy="47180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14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2"/>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2"/>
          <p:cNvSpPr txBox="1"/>
          <p:nvPr>
            <p:ph idx="12" type="sldNum"/>
          </p:nvPr>
        </p:nvSpPr>
        <p:spPr>
          <a:xfrm>
            <a:off x="11730223" y="6450079"/>
            <a:ext cx="152400" cy="177800"/>
          </a:xfrm>
          <a:prstGeom prst="rect">
            <a:avLst/>
          </a:prstGeom>
          <a:noFill/>
          <a:ln>
            <a:noFill/>
          </a:ln>
        </p:spPr>
        <p:txBody>
          <a:bodyPr anchorCtr="0" anchor="t" bIns="0" lIns="0" spcFirstLastPara="1" rIns="0" wrap="square" tIns="0">
            <a:spAutoFit/>
          </a:bodyPr>
          <a:lstStyle>
            <a:lvl1pPr indent="0" lvl="0" marL="38100" marR="0" algn="l">
              <a:lnSpc>
                <a:spcPct val="114166"/>
              </a:lnSpc>
              <a:spcBef>
                <a:spcPts val="0"/>
              </a:spcBef>
              <a:buNone/>
              <a:defRPr b="0" i="0" sz="1200">
                <a:solidFill>
                  <a:srgbClr val="114682"/>
                </a:solidFill>
                <a:latin typeface="Arial"/>
                <a:ea typeface="Arial"/>
                <a:cs typeface="Arial"/>
                <a:sym typeface="Arial"/>
              </a:defRPr>
            </a:lvl1pPr>
            <a:lvl2pPr indent="0" lvl="1" marL="38100" marR="0" algn="l">
              <a:lnSpc>
                <a:spcPct val="114166"/>
              </a:lnSpc>
              <a:spcBef>
                <a:spcPts val="0"/>
              </a:spcBef>
              <a:buNone/>
              <a:defRPr b="0" i="0" sz="1200">
                <a:solidFill>
                  <a:srgbClr val="114682"/>
                </a:solidFill>
                <a:latin typeface="Arial"/>
                <a:ea typeface="Arial"/>
                <a:cs typeface="Arial"/>
                <a:sym typeface="Arial"/>
              </a:defRPr>
            </a:lvl2pPr>
            <a:lvl3pPr indent="0" lvl="2" marL="38100" marR="0" algn="l">
              <a:lnSpc>
                <a:spcPct val="114166"/>
              </a:lnSpc>
              <a:spcBef>
                <a:spcPts val="0"/>
              </a:spcBef>
              <a:buNone/>
              <a:defRPr b="0" i="0" sz="1200">
                <a:solidFill>
                  <a:srgbClr val="114682"/>
                </a:solidFill>
                <a:latin typeface="Arial"/>
                <a:ea typeface="Arial"/>
                <a:cs typeface="Arial"/>
                <a:sym typeface="Arial"/>
              </a:defRPr>
            </a:lvl3pPr>
            <a:lvl4pPr indent="0" lvl="3" marL="38100" marR="0" algn="l">
              <a:lnSpc>
                <a:spcPct val="114166"/>
              </a:lnSpc>
              <a:spcBef>
                <a:spcPts val="0"/>
              </a:spcBef>
              <a:buNone/>
              <a:defRPr b="0" i="0" sz="1200">
                <a:solidFill>
                  <a:srgbClr val="114682"/>
                </a:solidFill>
                <a:latin typeface="Arial"/>
                <a:ea typeface="Arial"/>
                <a:cs typeface="Arial"/>
                <a:sym typeface="Arial"/>
              </a:defRPr>
            </a:lvl4pPr>
            <a:lvl5pPr indent="0" lvl="4" marL="38100" marR="0" algn="l">
              <a:lnSpc>
                <a:spcPct val="114166"/>
              </a:lnSpc>
              <a:spcBef>
                <a:spcPts val="0"/>
              </a:spcBef>
              <a:buNone/>
              <a:defRPr b="0" i="0" sz="1200">
                <a:solidFill>
                  <a:srgbClr val="114682"/>
                </a:solidFill>
                <a:latin typeface="Arial"/>
                <a:ea typeface="Arial"/>
                <a:cs typeface="Arial"/>
                <a:sym typeface="Arial"/>
              </a:defRPr>
            </a:lvl5pPr>
            <a:lvl6pPr indent="0" lvl="5" marL="38100" marR="0" algn="l">
              <a:lnSpc>
                <a:spcPct val="114166"/>
              </a:lnSpc>
              <a:spcBef>
                <a:spcPts val="0"/>
              </a:spcBef>
              <a:buNone/>
              <a:defRPr b="0" i="0" sz="1200">
                <a:solidFill>
                  <a:srgbClr val="114682"/>
                </a:solidFill>
                <a:latin typeface="Arial"/>
                <a:ea typeface="Arial"/>
                <a:cs typeface="Arial"/>
                <a:sym typeface="Arial"/>
              </a:defRPr>
            </a:lvl6pPr>
            <a:lvl7pPr indent="0" lvl="6" marL="38100" marR="0" algn="l">
              <a:lnSpc>
                <a:spcPct val="114166"/>
              </a:lnSpc>
              <a:spcBef>
                <a:spcPts val="0"/>
              </a:spcBef>
              <a:buNone/>
              <a:defRPr b="0" i="0" sz="1200">
                <a:solidFill>
                  <a:srgbClr val="114682"/>
                </a:solidFill>
                <a:latin typeface="Arial"/>
                <a:ea typeface="Arial"/>
                <a:cs typeface="Arial"/>
                <a:sym typeface="Arial"/>
              </a:defRPr>
            </a:lvl7pPr>
            <a:lvl8pPr indent="0" lvl="7" marL="38100" marR="0" algn="l">
              <a:lnSpc>
                <a:spcPct val="114166"/>
              </a:lnSpc>
              <a:spcBef>
                <a:spcPts val="0"/>
              </a:spcBef>
              <a:buNone/>
              <a:defRPr b="0" i="0" sz="1200">
                <a:solidFill>
                  <a:srgbClr val="114682"/>
                </a:solidFill>
                <a:latin typeface="Arial"/>
                <a:ea typeface="Arial"/>
                <a:cs typeface="Arial"/>
                <a:sym typeface="Arial"/>
              </a:defRPr>
            </a:lvl8pPr>
            <a:lvl9pPr indent="0" lvl="8" marL="38100" marR="0" algn="l">
              <a:lnSpc>
                <a:spcPct val="114166"/>
              </a:lnSpc>
              <a:spcBef>
                <a:spcPts val="0"/>
              </a:spcBef>
              <a:buNone/>
              <a:defRPr b="0" i="0" sz="1200">
                <a:solidFill>
                  <a:srgbClr val="114682"/>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1" name="Shape 21"/>
        <p:cNvGrpSpPr/>
        <p:nvPr/>
      </p:nvGrpSpPr>
      <p:grpSpPr>
        <a:xfrm>
          <a:off x="0" y="0"/>
          <a:ext cx="0" cy="0"/>
          <a:chOff x="0" y="0"/>
          <a:chExt cx="0" cy="0"/>
        </a:xfrm>
      </p:grpSpPr>
      <p:sp>
        <p:nvSpPr>
          <p:cNvPr id="22" name="Google Shape;22;p13"/>
          <p:cNvSpPr txBox="1"/>
          <p:nvPr>
            <p:ph type="ctrTitle"/>
          </p:nvPr>
        </p:nvSpPr>
        <p:spPr>
          <a:xfrm>
            <a:off x="914400" y="2125980"/>
            <a:ext cx="10363200" cy="144018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3"/>
          <p:cNvSpPr txBox="1"/>
          <p:nvPr>
            <p:ph idx="1" type="subTitle"/>
          </p:nvPr>
        </p:nvSpPr>
        <p:spPr>
          <a:xfrm>
            <a:off x="1828800" y="3840480"/>
            <a:ext cx="8534400" cy="17145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3"/>
          <p:cNvSpPr txBox="1"/>
          <p:nvPr>
            <p:ph idx="11" type="ftr"/>
          </p:nvPr>
        </p:nvSpPr>
        <p:spPr>
          <a:xfrm>
            <a:off x="1095893" y="6209044"/>
            <a:ext cx="5210810" cy="47180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14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3"/>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3"/>
          <p:cNvSpPr txBox="1"/>
          <p:nvPr>
            <p:ph idx="12" type="sldNum"/>
          </p:nvPr>
        </p:nvSpPr>
        <p:spPr>
          <a:xfrm>
            <a:off x="11730223" y="6450079"/>
            <a:ext cx="152400" cy="177800"/>
          </a:xfrm>
          <a:prstGeom prst="rect">
            <a:avLst/>
          </a:prstGeom>
          <a:noFill/>
          <a:ln>
            <a:noFill/>
          </a:ln>
        </p:spPr>
        <p:txBody>
          <a:bodyPr anchorCtr="0" anchor="t" bIns="0" lIns="0" spcFirstLastPara="1" rIns="0" wrap="square" tIns="0">
            <a:spAutoFit/>
          </a:bodyPr>
          <a:lstStyle>
            <a:lvl1pPr indent="0" lvl="0" marL="38100" marR="0" algn="l">
              <a:lnSpc>
                <a:spcPct val="114166"/>
              </a:lnSpc>
              <a:spcBef>
                <a:spcPts val="0"/>
              </a:spcBef>
              <a:buNone/>
              <a:defRPr b="0" i="0" sz="1200">
                <a:solidFill>
                  <a:srgbClr val="114682"/>
                </a:solidFill>
                <a:latin typeface="Arial"/>
                <a:ea typeface="Arial"/>
                <a:cs typeface="Arial"/>
                <a:sym typeface="Arial"/>
              </a:defRPr>
            </a:lvl1pPr>
            <a:lvl2pPr indent="0" lvl="1" marL="38100" marR="0" algn="l">
              <a:lnSpc>
                <a:spcPct val="114166"/>
              </a:lnSpc>
              <a:spcBef>
                <a:spcPts val="0"/>
              </a:spcBef>
              <a:buNone/>
              <a:defRPr b="0" i="0" sz="1200">
                <a:solidFill>
                  <a:srgbClr val="114682"/>
                </a:solidFill>
                <a:latin typeface="Arial"/>
                <a:ea typeface="Arial"/>
                <a:cs typeface="Arial"/>
                <a:sym typeface="Arial"/>
              </a:defRPr>
            </a:lvl2pPr>
            <a:lvl3pPr indent="0" lvl="2" marL="38100" marR="0" algn="l">
              <a:lnSpc>
                <a:spcPct val="114166"/>
              </a:lnSpc>
              <a:spcBef>
                <a:spcPts val="0"/>
              </a:spcBef>
              <a:buNone/>
              <a:defRPr b="0" i="0" sz="1200">
                <a:solidFill>
                  <a:srgbClr val="114682"/>
                </a:solidFill>
                <a:latin typeface="Arial"/>
                <a:ea typeface="Arial"/>
                <a:cs typeface="Arial"/>
                <a:sym typeface="Arial"/>
              </a:defRPr>
            </a:lvl3pPr>
            <a:lvl4pPr indent="0" lvl="3" marL="38100" marR="0" algn="l">
              <a:lnSpc>
                <a:spcPct val="114166"/>
              </a:lnSpc>
              <a:spcBef>
                <a:spcPts val="0"/>
              </a:spcBef>
              <a:buNone/>
              <a:defRPr b="0" i="0" sz="1200">
                <a:solidFill>
                  <a:srgbClr val="114682"/>
                </a:solidFill>
                <a:latin typeface="Arial"/>
                <a:ea typeface="Arial"/>
                <a:cs typeface="Arial"/>
                <a:sym typeface="Arial"/>
              </a:defRPr>
            </a:lvl4pPr>
            <a:lvl5pPr indent="0" lvl="4" marL="38100" marR="0" algn="l">
              <a:lnSpc>
                <a:spcPct val="114166"/>
              </a:lnSpc>
              <a:spcBef>
                <a:spcPts val="0"/>
              </a:spcBef>
              <a:buNone/>
              <a:defRPr b="0" i="0" sz="1200">
                <a:solidFill>
                  <a:srgbClr val="114682"/>
                </a:solidFill>
                <a:latin typeface="Arial"/>
                <a:ea typeface="Arial"/>
                <a:cs typeface="Arial"/>
                <a:sym typeface="Arial"/>
              </a:defRPr>
            </a:lvl5pPr>
            <a:lvl6pPr indent="0" lvl="5" marL="38100" marR="0" algn="l">
              <a:lnSpc>
                <a:spcPct val="114166"/>
              </a:lnSpc>
              <a:spcBef>
                <a:spcPts val="0"/>
              </a:spcBef>
              <a:buNone/>
              <a:defRPr b="0" i="0" sz="1200">
                <a:solidFill>
                  <a:srgbClr val="114682"/>
                </a:solidFill>
                <a:latin typeface="Arial"/>
                <a:ea typeface="Arial"/>
                <a:cs typeface="Arial"/>
                <a:sym typeface="Arial"/>
              </a:defRPr>
            </a:lvl6pPr>
            <a:lvl7pPr indent="0" lvl="6" marL="38100" marR="0" algn="l">
              <a:lnSpc>
                <a:spcPct val="114166"/>
              </a:lnSpc>
              <a:spcBef>
                <a:spcPts val="0"/>
              </a:spcBef>
              <a:buNone/>
              <a:defRPr b="0" i="0" sz="1200">
                <a:solidFill>
                  <a:srgbClr val="114682"/>
                </a:solidFill>
                <a:latin typeface="Arial"/>
                <a:ea typeface="Arial"/>
                <a:cs typeface="Arial"/>
                <a:sym typeface="Arial"/>
              </a:defRPr>
            </a:lvl7pPr>
            <a:lvl8pPr indent="0" lvl="7" marL="38100" marR="0" algn="l">
              <a:lnSpc>
                <a:spcPct val="114166"/>
              </a:lnSpc>
              <a:spcBef>
                <a:spcPts val="0"/>
              </a:spcBef>
              <a:buNone/>
              <a:defRPr b="0" i="0" sz="1200">
                <a:solidFill>
                  <a:srgbClr val="114682"/>
                </a:solidFill>
                <a:latin typeface="Arial"/>
                <a:ea typeface="Arial"/>
                <a:cs typeface="Arial"/>
                <a:sym typeface="Arial"/>
              </a:defRPr>
            </a:lvl8pPr>
            <a:lvl9pPr indent="0" lvl="8" marL="38100" marR="0" algn="l">
              <a:lnSpc>
                <a:spcPct val="114166"/>
              </a:lnSpc>
              <a:spcBef>
                <a:spcPts val="0"/>
              </a:spcBef>
              <a:buNone/>
              <a:defRPr b="0" i="0" sz="1200">
                <a:solidFill>
                  <a:srgbClr val="114682"/>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7" name="Shape 27"/>
        <p:cNvGrpSpPr/>
        <p:nvPr/>
      </p:nvGrpSpPr>
      <p:grpSpPr>
        <a:xfrm>
          <a:off x="0" y="0"/>
          <a:ext cx="0" cy="0"/>
          <a:chOff x="0" y="0"/>
          <a:chExt cx="0" cy="0"/>
        </a:xfrm>
      </p:grpSpPr>
      <p:sp>
        <p:nvSpPr>
          <p:cNvPr id="28" name="Google Shape;28;p14"/>
          <p:cNvSpPr txBox="1"/>
          <p:nvPr>
            <p:ph type="title"/>
          </p:nvPr>
        </p:nvSpPr>
        <p:spPr>
          <a:xfrm>
            <a:off x="609600" y="274320"/>
            <a:ext cx="10972800" cy="109728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4"/>
          <p:cNvSpPr txBox="1"/>
          <p:nvPr>
            <p:ph idx="1" type="body"/>
          </p:nvPr>
        </p:nvSpPr>
        <p:spPr>
          <a:xfrm>
            <a:off x="609600" y="1577340"/>
            <a:ext cx="1097280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0" name="Google Shape;30;p14"/>
          <p:cNvSpPr txBox="1"/>
          <p:nvPr>
            <p:ph idx="11" type="ftr"/>
          </p:nvPr>
        </p:nvSpPr>
        <p:spPr>
          <a:xfrm>
            <a:off x="1095893" y="6209044"/>
            <a:ext cx="5210810" cy="47180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14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4"/>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4"/>
          <p:cNvSpPr txBox="1"/>
          <p:nvPr>
            <p:ph idx="12" type="sldNum"/>
          </p:nvPr>
        </p:nvSpPr>
        <p:spPr>
          <a:xfrm>
            <a:off x="11730223" y="6450079"/>
            <a:ext cx="152400" cy="177800"/>
          </a:xfrm>
          <a:prstGeom prst="rect">
            <a:avLst/>
          </a:prstGeom>
          <a:noFill/>
          <a:ln>
            <a:noFill/>
          </a:ln>
        </p:spPr>
        <p:txBody>
          <a:bodyPr anchorCtr="0" anchor="t" bIns="0" lIns="0" spcFirstLastPara="1" rIns="0" wrap="square" tIns="0">
            <a:spAutoFit/>
          </a:bodyPr>
          <a:lstStyle>
            <a:lvl1pPr indent="0" lvl="0" marL="38100" marR="0" algn="l">
              <a:lnSpc>
                <a:spcPct val="114166"/>
              </a:lnSpc>
              <a:spcBef>
                <a:spcPts val="0"/>
              </a:spcBef>
              <a:buNone/>
              <a:defRPr b="0" i="0" sz="1200">
                <a:solidFill>
                  <a:srgbClr val="114682"/>
                </a:solidFill>
                <a:latin typeface="Arial"/>
                <a:ea typeface="Arial"/>
                <a:cs typeface="Arial"/>
                <a:sym typeface="Arial"/>
              </a:defRPr>
            </a:lvl1pPr>
            <a:lvl2pPr indent="0" lvl="1" marL="38100" marR="0" algn="l">
              <a:lnSpc>
                <a:spcPct val="114166"/>
              </a:lnSpc>
              <a:spcBef>
                <a:spcPts val="0"/>
              </a:spcBef>
              <a:buNone/>
              <a:defRPr b="0" i="0" sz="1200">
                <a:solidFill>
                  <a:srgbClr val="114682"/>
                </a:solidFill>
                <a:latin typeface="Arial"/>
                <a:ea typeface="Arial"/>
                <a:cs typeface="Arial"/>
                <a:sym typeface="Arial"/>
              </a:defRPr>
            </a:lvl2pPr>
            <a:lvl3pPr indent="0" lvl="2" marL="38100" marR="0" algn="l">
              <a:lnSpc>
                <a:spcPct val="114166"/>
              </a:lnSpc>
              <a:spcBef>
                <a:spcPts val="0"/>
              </a:spcBef>
              <a:buNone/>
              <a:defRPr b="0" i="0" sz="1200">
                <a:solidFill>
                  <a:srgbClr val="114682"/>
                </a:solidFill>
                <a:latin typeface="Arial"/>
                <a:ea typeface="Arial"/>
                <a:cs typeface="Arial"/>
                <a:sym typeface="Arial"/>
              </a:defRPr>
            </a:lvl3pPr>
            <a:lvl4pPr indent="0" lvl="3" marL="38100" marR="0" algn="l">
              <a:lnSpc>
                <a:spcPct val="114166"/>
              </a:lnSpc>
              <a:spcBef>
                <a:spcPts val="0"/>
              </a:spcBef>
              <a:buNone/>
              <a:defRPr b="0" i="0" sz="1200">
                <a:solidFill>
                  <a:srgbClr val="114682"/>
                </a:solidFill>
                <a:latin typeface="Arial"/>
                <a:ea typeface="Arial"/>
                <a:cs typeface="Arial"/>
                <a:sym typeface="Arial"/>
              </a:defRPr>
            </a:lvl4pPr>
            <a:lvl5pPr indent="0" lvl="4" marL="38100" marR="0" algn="l">
              <a:lnSpc>
                <a:spcPct val="114166"/>
              </a:lnSpc>
              <a:spcBef>
                <a:spcPts val="0"/>
              </a:spcBef>
              <a:buNone/>
              <a:defRPr b="0" i="0" sz="1200">
                <a:solidFill>
                  <a:srgbClr val="114682"/>
                </a:solidFill>
                <a:latin typeface="Arial"/>
                <a:ea typeface="Arial"/>
                <a:cs typeface="Arial"/>
                <a:sym typeface="Arial"/>
              </a:defRPr>
            </a:lvl5pPr>
            <a:lvl6pPr indent="0" lvl="5" marL="38100" marR="0" algn="l">
              <a:lnSpc>
                <a:spcPct val="114166"/>
              </a:lnSpc>
              <a:spcBef>
                <a:spcPts val="0"/>
              </a:spcBef>
              <a:buNone/>
              <a:defRPr b="0" i="0" sz="1200">
                <a:solidFill>
                  <a:srgbClr val="114682"/>
                </a:solidFill>
                <a:latin typeface="Arial"/>
                <a:ea typeface="Arial"/>
                <a:cs typeface="Arial"/>
                <a:sym typeface="Arial"/>
              </a:defRPr>
            </a:lvl6pPr>
            <a:lvl7pPr indent="0" lvl="6" marL="38100" marR="0" algn="l">
              <a:lnSpc>
                <a:spcPct val="114166"/>
              </a:lnSpc>
              <a:spcBef>
                <a:spcPts val="0"/>
              </a:spcBef>
              <a:buNone/>
              <a:defRPr b="0" i="0" sz="1200">
                <a:solidFill>
                  <a:srgbClr val="114682"/>
                </a:solidFill>
                <a:latin typeface="Arial"/>
                <a:ea typeface="Arial"/>
                <a:cs typeface="Arial"/>
                <a:sym typeface="Arial"/>
              </a:defRPr>
            </a:lvl7pPr>
            <a:lvl8pPr indent="0" lvl="7" marL="38100" marR="0" algn="l">
              <a:lnSpc>
                <a:spcPct val="114166"/>
              </a:lnSpc>
              <a:spcBef>
                <a:spcPts val="0"/>
              </a:spcBef>
              <a:buNone/>
              <a:defRPr b="0" i="0" sz="1200">
                <a:solidFill>
                  <a:srgbClr val="114682"/>
                </a:solidFill>
                <a:latin typeface="Arial"/>
                <a:ea typeface="Arial"/>
                <a:cs typeface="Arial"/>
                <a:sym typeface="Arial"/>
              </a:defRPr>
            </a:lvl8pPr>
            <a:lvl9pPr indent="0" lvl="8" marL="38100" marR="0" algn="l">
              <a:lnSpc>
                <a:spcPct val="114166"/>
              </a:lnSpc>
              <a:spcBef>
                <a:spcPts val="0"/>
              </a:spcBef>
              <a:buNone/>
              <a:defRPr b="0" i="0" sz="1200">
                <a:solidFill>
                  <a:srgbClr val="114682"/>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3" name="Shape 33"/>
        <p:cNvGrpSpPr/>
        <p:nvPr/>
      </p:nvGrpSpPr>
      <p:grpSpPr>
        <a:xfrm>
          <a:off x="0" y="0"/>
          <a:ext cx="0" cy="0"/>
          <a:chOff x="0" y="0"/>
          <a:chExt cx="0" cy="0"/>
        </a:xfrm>
      </p:grpSpPr>
      <p:sp>
        <p:nvSpPr>
          <p:cNvPr id="34" name="Google Shape;34;p15"/>
          <p:cNvSpPr txBox="1"/>
          <p:nvPr>
            <p:ph type="title"/>
          </p:nvPr>
        </p:nvSpPr>
        <p:spPr>
          <a:xfrm>
            <a:off x="609600" y="274320"/>
            <a:ext cx="10972800" cy="109728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5"/>
          <p:cNvSpPr txBox="1"/>
          <p:nvPr>
            <p:ph idx="1" type="body"/>
          </p:nvPr>
        </p:nvSpPr>
        <p:spPr>
          <a:xfrm>
            <a:off x="609600" y="1577340"/>
            <a:ext cx="530352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6" name="Google Shape;36;p15"/>
          <p:cNvSpPr txBox="1"/>
          <p:nvPr>
            <p:ph idx="2" type="body"/>
          </p:nvPr>
        </p:nvSpPr>
        <p:spPr>
          <a:xfrm>
            <a:off x="6278880" y="1577340"/>
            <a:ext cx="530352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7" name="Google Shape;37;p15"/>
          <p:cNvSpPr txBox="1"/>
          <p:nvPr>
            <p:ph idx="11" type="ftr"/>
          </p:nvPr>
        </p:nvSpPr>
        <p:spPr>
          <a:xfrm>
            <a:off x="1095893" y="6209044"/>
            <a:ext cx="5210810" cy="47180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14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5"/>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5"/>
          <p:cNvSpPr txBox="1"/>
          <p:nvPr>
            <p:ph idx="12" type="sldNum"/>
          </p:nvPr>
        </p:nvSpPr>
        <p:spPr>
          <a:xfrm>
            <a:off x="11730223" y="6450079"/>
            <a:ext cx="152400" cy="177800"/>
          </a:xfrm>
          <a:prstGeom prst="rect">
            <a:avLst/>
          </a:prstGeom>
          <a:noFill/>
          <a:ln>
            <a:noFill/>
          </a:ln>
        </p:spPr>
        <p:txBody>
          <a:bodyPr anchorCtr="0" anchor="t" bIns="0" lIns="0" spcFirstLastPara="1" rIns="0" wrap="square" tIns="0">
            <a:spAutoFit/>
          </a:bodyPr>
          <a:lstStyle>
            <a:lvl1pPr indent="0" lvl="0" marL="38100" marR="0" algn="l">
              <a:lnSpc>
                <a:spcPct val="114166"/>
              </a:lnSpc>
              <a:spcBef>
                <a:spcPts val="0"/>
              </a:spcBef>
              <a:buNone/>
              <a:defRPr b="0" i="0" sz="1200">
                <a:solidFill>
                  <a:srgbClr val="114682"/>
                </a:solidFill>
                <a:latin typeface="Arial"/>
                <a:ea typeface="Arial"/>
                <a:cs typeface="Arial"/>
                <a:sym typeface="Arial"/>
              </a:defRPr>
            </a:lvl1pPr>
            <a:lvl2pPr indent="0" lvl="1" marL="38100" marR="0" algn="l">
              <a:lnSpc>
                <a:spcPct val="114166"/>
              </a:lnSpc>
              <a:spcBef>
                <a:spcPts val="0"/>
              </a:spcBef>
              <a:buNone/>
              <a:defRPr b="0" i="0" sz="1200">
                <a:solidFill>
                  <a:srgbClr val="114682"/>
                </a:solidFill>
                <a:latin typeface="Arial"/>
                <a:ea typeface="Arial"/>
                <a:cs typeface="Arial"/>
                <a:sym typeface="Arial"/>
              </a:defRPr>
            </a:lvl2pPr>
            <a:lvl3pPr indent="0" lvl="2" marL="38100" marR="0" algn="l">
              <a:lnSpc>
                <a:spcPct val="114166"/>
              </a:lnSpc>
              <a:spcBef>
                <a:spcPts val="0"/>
              </a:spcBef>
              <a:buNone/>
              <a:defRPr b="0" i="0" sz="1200">
                <a:solidFill>
                  <a:srgbClr val="114682"/>
                </a:solidFill>
                <a:latin typeface="Arial"/>
                <a:ea typeface="Arial"/>
                <a:cs typeface="Arial"/>
                <a:sym typeface="Arial"/>
              </a:defRPr>
            </a:lvl3pPr>
            <a:lvl4pPr indent="0" lvl="3" marL="38100" marR="0" algn="l">
              <a:lnSpc>
                <a:spcPct val="114166"/>
              </a:lnSpc>
              <a:spcBef>
                <a:spcPts val="0"/>
              </a:spcBef>
              <a:buNone/>
              <a:defRPr b="0" i="0" sz="1200">
                <a:solidFill>
                  <a:srgbClr val="114682"/>
                </a:solidFill>
                <a:latin typeface="Arial"/>
                <a:ea typeface="Arial"/>
                <a:cs typeface="Arial"/>
                <a:sym typeface="Arial"/>
              </a:defRPr>
            </a:lvl4pPr>
            <a:lvl5pPr indent="0" lvl="4" marL="38100" marR="0" algn="l">
              <a:lnSpc>
                <a:spcPct val="114166"/>
              </a:lnSpc>
              <a:spcBef>
                <a:spcPts val="0"/>
              </a:spcBef>
              <a:buNone/>
              <a:defRPr b="0" i="0" sz="1200">
                <a:solidFill>
                  <a:srgbClr val="114682"/>
                </a:solidFill>
                <a:latin typeface="Arial"/>
                <a:ea typeface="Arial"/>
                <a:cs typeface="Arial"/>
                <a:sym typeface="Arial"/>
              </a:defRPr>
            </a:lvl5pPr>
            <a:lvl6pPr indent="0" lvl="5" marL="38100" marR="0" algn="l">
              <a:lnSpc>
                <a:spcPct val="114166"/>
              </a:lnSpc>
              <a:spcBef>
                <a:spcPts val="0"/>
              </a:spcBef>
              <a:buNone/>
              <a:defRPr b="0" i="0" sz="1200">
                <a:solidFill>
                  <a:srgbClr val="114682"/>
                </a:solidFill>
                <a:latin typeface="Arial"/>
                <a:ea typeface="Arial"/>
                <a:cs typeface="Arial"/>
                <a:sym typeface="Arial"/>
              </a:defRPr>
            </a:lvl6pPr>
            <a:lvl7pPr indent="0" lvl="6" marL="38100" marR="0" algn="l">
              <a:lnSpc>
                <a:spcPct val="114166"/>
              </a:lnSpc>
              <a:spcBef>
                <a:spcPts val="0"/>
              </a:spcBef>
              <a:buNone/>
              <a:defRPr b="0" i="0" sz="1200">
                <a:solidFill>
                  <a:srgbClr val="114682"/>
                </a:solidFill>
                <a:latin typeface="Arial"/>
                <a:ea typeface="Arial"/>
                <a:cs typeface="Arial"/>
                <a:sym typeface="Arial"/>
              </a:defRPr>
            </a:lvl7pPr>
            <a:lvl8pPr indent="0" lvl="7" marL="38100" marR="0" algn="l">
              <a:lnSpc>
                <a:spcPct val="114166"/>
              </a:lnSpc>
              <a:spcBef>
                <a:spcPts val="0"/>
              </a:spcBef>
              <a:buNone/>
              <a:defRPr b="0" i="0" sz="1200">
                <a:solidFill>
                  <a:srgbClr val="114682"/>
                </a:solidFill>
                <a:latin typeface="Arial"/>
                <a:ea typeface="Arial"/>
                <a:cs typeface="Arial"/>
                <a:sym typeface="Arial"/>
              </a:defRPr>
            </a:lvl8pPr>
            <a:lvl9pPr indent="0" lvl="8" marL="38100" marR="0" algn="l">
              <a:lnSpc>
                <a:spcPct val="114166"/>
              </a:lnSpc>
              <a:spcBef>
                <a:spcPts val="0"/>
              </a:spcBef>
              <a:buNone/>
              <a:defRPr b="0" i="0" sz="1200">
                <a:solidFill>
                  <a:srgbClr val="114682"/>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0" name="Shape 40"/>
        <p:cNvGrpSpPr/>
        <p:nvPr/>
      </p:nvGrpSpPr>
      <p:grpSpPr>
        <a:xfrm>
          <a:off x="0" y="0"/>
          <a:ext cx="0" cy="0"/>
          <a:chOff x="0" y="0"/>
          <a:chExt cx="0" cy="0"/>
        </a:xfrm>
      </p:grpSpPr>
      <p:sp>
        <p:nvSpPr>
          <p:cNvPr id="41" name="Google Shape;41;p16"/>
          <p:cNvSpPr txBox="1"/>
          <p:nvPr>
            <p:ph type="title"/>
          </p:nvPr>
        </p:nvSpPr>
        <p:spPr>
          <a:xfrm>
            <a:off x="609600" y="274320"/>
            <a:ext cx="10972800" cy="109728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6"/>
          <p:cNvSpPr txBox="1"/>
          <p:nvPr>
            <p:ph idx="11" type="ftr"/>
          </p:nvPr>
        </p:nvSpPr>
        <p:spPr>
          <a:xfrm>
            <a:off x="1095893" y="6209044"/>
            <a:ext cx="5210810" cy="47180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14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6"/>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6"/>
          <p:cNvSpPr txBox="1"/>
          <p:nvPr>
            <p:ph idx="12" type="sldNum"/>
          </p:nvPr>
        </p:nvSpPr>
        <p:spPr>
          <a:xfrm>
            <a:off x="11730223" y="6450079"/>
            <a:ext cx="152400" cy="177800"/>
          </a:xfrm>
          <a:prstGeom prst="rect">
            <a:avLst/>
          </a:prstGeom>
          <a:noFill/>
          <a:ln>
            <a:noFill/>
          </a:ln>
        </p:spPr>
        <p:txBody>
          <a:bodyPr anchorCtr="0" anchor="t" bIns="0" lIns="0" spcFirstLastPara="1" rIns="0" wrap="square" tIns="0">
            <a:spAutoFit/>
          </a:bodyPr>
          <a:lstStyle>
            <a:lvl1pPr indent="0" lvl="0" marL="38100" marR="0" algn="l">
              <a:lnSpc>
                <a:spcPct val="114166"/>
              </a:lnSpc>
              <a:spcBef>
                <a:spcPts val="0"/>
              </a:spcBef>
              <a:buNone/>
              <a:defRPr b="0" i="0" sz="1200">
                <a:solidFill>
                  <a:srgbClr val="114682"/>
                </a:solidFill>
                <a:latin typeface="Arial"/>
                <a:ea typeface="Arial"/>
                <a:cs typeface="Arial"/>
                <a:sym typeface="Arial"/>
              </a:defRPr>
            </a:lvl1pPr>
            <a:lvl2pPr indent="0" lvl="1" marL="38100" marR="0" algn="l">
              <a:lnSpc>
                <a:spcPct val="114166"/>
              </a:lnSpc>
              <a:spcBef>
                <a:spcPts val="0"/>
              </a:spcBef>
              <a:buNone/>
              <a:defRPr b="0" i="0" sz="1200">
                <a:solidFill>
                  <a:srgbClr val="114682"/>
                </a:solidFill>
                <a:latin typeface="Arial"/>
                <a:ea typeface="Arial"/>
                <a:cs typeface="Arial"/>
                <a:sym typeface="Arial"/>
              </a:defRPr>
            </a:lvl2pPr>
            <a:lvl3pPr indent="0" lvl="2" marL="38100" marR="0" algn="l">
              <a:lnSpc>
                <a:spcPct val="114166"/>
              </a:lnSpc>
              <a:spcBef>
                <a:spcPts val="0"/>
              </a:spcBef>
              <a:buNone/>
              <a:defRPr b="0" i="0" sz="1200">
                <a:solidFill>
                  <a:srgbClr val="114682"/>
                </a:solidFill>
                <a:latin typeface="Arial"/>
                <a:ea typeface="Arial"/>
                <a:cs typeface="Arial"/>
                <a:sym typeface="Arial"/>
              </a:defRPr>
            </a:lvl3pPr>
            <a:lvl4pPr indent="0" lvl="3" marL="38100" marR="0" algn="l">
              <a:lnSpc>
                <a:spcPct val="114166"/>
              </a:lnSpc>
              <a:spcBef>
                <a:spcPts val="0"/>
              </a:spcBef>
              <a:buNone/>
              <a:defRPr b="0" i="0" sz="1200">
                <a:solidFill>
                  <a:srgbClr val="114682"/>
                </a:solidFill>
                <a:latin typeface="Arial"/>
                <a:ea typeface="Arial"/>
                <a:cs typeface="Arial"/>
                <a:sym typeface="Arial"/>
              </a:defRPr>
            </a:lvl4pPr>
            <a:lvl5pPr indent="0" lvl="4" marL="38100" marR="0" algn="l">
              <a:lnSpc>
                <a:spcPct val="114166"/>
              </a:lnSpc>
              <a:spcBef>
                <a:spcPts val="0"/>
              </a:spcBef>
              <a:buNone/>
              <a:defRPr b="0" i="0" sz="1200">
                <a:solidFill>
                  <a:srgbClr val="114682"/>
                </a:solidFill>
                <a:latin typeface="Arial"/>
                <a:ea typeface="Arial"/>
                <a:cs typeface="Arial"/>
                <a:sym typeface="Arial"/>
              </a:defRPr>
            </a:lvl5pPr>
            <a:lvl6pPr indent="0" lvl="5" marL="38100" marR="0" algn="l">
              <a:lnSpc>
                <a:spcPct val="114166"/>
              </a:lnSpc>
              <a:spcBef>
                <a:spcPts val="0"/>
              </a:spcBef>
              <a:buNone/>
              <a:defRPr b="0" i="0" sz="1200">
                <a:solidFill>
                  <a:srgbClr val="114682"/>
                </a:solidFill>
                <a:latin typeface="Arial"/>
                <a:ea typeface="Arial"/>
                <a:cs typeface="Arial"/>
                <a:sym typeface="Arial"/>
              </a:defRPr>
            </a:lvl6pPr>
            <a:lvl7pPr indent="0" lvl="6" marL="38100" marR="0" algn="l">
              <a:lnSpc>
                <a:spcPct val="114166"/>
              </a:lnSpc>
              <a:spcBef>
                <a:spcPts val="0"/>
              </a:spcBef>
              <a:buNone/>
              <a:defRPr b="0" i="0" sz="1200">
                <a:solidFill>
                  <a:srgbClr val="114682"/>
                </a:solidFill>
                <a:latin typeface="Arial"/>
                <a:ea typeface="Arial"/>
                <a:cs typeface="Arial"/>
                <a:sym typeface="Arial"/>
              </a:defRPr>
            </a:lvl7pPr>
            <a:lvl8pPr indent="0" lvl="7" marL="38100" marR="0" algn="l">
              <a:lnSpc>
                <a:spcPct val="114166"/>
              </a:lnSpc>
              <a:spcBef>
                <a:spcPts val="0"/>
              </a:spcBef>
              <a:buNone/>
              <a:defRPr b="0" i="0" sz="1200">
                <a:solidFill>
                  <a:srgbClr val="114682"/>
                </a:solidFill>
                <a:latin typeface="Arial"/>
                <a:ea typeface="Arial"/>
                <a:cs typeface="Arial"/>
                <a:sym typeface="Arial"/>
              </a:defRPr>
            </a:lvl8pPr>
            <a:lvl9pPr indent="0" lvl="8" marL="38100" marR="0" algn="l">
              <a:lnSpc>
                <a:spcPct val="114166"/>
              </a:lnSpc>
              <a:spcBef>
                <a:spcPts val="0"/>
              </a:spcBef>
              <a:buNone/>
              <a:defRPr b="0" i="0" sz="1200">
                <a:solidFill>
                  <a:srgbClr val="114682"/>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jp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p:nvPr/>
        </p:nvSpPr>
        <p:spPr>
          <a:xfrm>
            <a:off x="203199" y="196667"/>
            <a:ext cx="11988775" cy="6661318"/>
          </a:xfrm>
          <a:prstGeom prst="rect">
            <a:avLst/>
          </a:prstGeom>
          <a:blipFill rotWithShape="1">
            <a:blip r:embed="rId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 name="Google Shape;11;p11"/>
          <p:cNvSpPr/>
          <p:nvPr/>
        </p:nvSpPr>
        <p:spPr>
          <a:xfrm>
            <a:off x="123099" y="6197912"/>
            <a:ext cx="781048" cy="552448"/>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 name="Google Shape;12;p11"/>
          <p:cNvSpPr txBox="1"/>
          <p:nvPr>
            <p:ph type="title"/>
          </p:nvPr>
        </p:nvSpPr>
        <p:spPr>
          <a:xfrm>
            <a:off x="609600" y="274320"/>
            <a:ext cx="10972800" cy="109728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1"/>
          <p:cNvSpPr txBox="1"/>
          <p:nvPr>
            <p:ph idx="1" type="body"/>
          </p:nvPr>
        </p:nvSpPr>
        <p:spPr>
          <a:xfrm>
            <a:off x="609600" y="1577340"/>
            <a:ext cx="10972800" cy="452628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4" name="Google Shape;14;p11"/>
          <p:cNvSpPr txBox="1"/>
          <p:nvPr>
            <p:ph idx="11" type="ftr"/>
          </p:nvPr>
        </p:nvSpPr>
        <p:spPr>
          <a:xfrm>
            <a:off x="1095893" y="6209044"/>
            <a:ext cx="5210810" cy="471804"/>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4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11"/>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11"/>
          <p:cNvSpPr txBox="1"/>
          <p:nvPr>
            <p:ph idx="12" type="sldNum"/>
          </p:nvPr>
        </p:nvSpPr>
        <p:spPr>
          <a:xfrm>
            <a:off x="11730223" y="6450079"/>
            <a:ext cx="152400" cy="177800"/>
          </a:xfrm>
          <a:prstGeom prst="rect">
            <a:avLst/>
          </a:prstGeom>
          <a:noFill/>
          <a:ln>
            <a:noFill/>
          </a:ln>
        </p:spPr>
        <p:txBody>
          <a:bodyPr anchorCtr="0" anchor="t" bIns="0" lIns="0" spcFirstLastPara="1" rIns="0" wrap="square" tIns="0">
            <a:spAutoFit/>
          </a:bodyPr>
          <a:lstStyle>
            <a:lvl1pPr indent="0" lvl="0" marL="38100" marR="0" rtl="0" algn="l">
              <a:lnSpc>
                <a:spcPct val="114166"/>
              </a:lnSpc>
              <a:spcBef>
                <a:spcPts val="0"/>
              </a:spcBef>
              <a:buNone/>
              <a:defRPr b="0" i="0" sz="1200" u="none">
                <a:solidFill>
                  <a:srgbClr val="114682"/>
                </a:solidFill>
                <a:latin typeface="Arial"/>
                <a:ea typeface="Arial"/>
                <a:cs typeface="Arial"/>
                <a:sym typeface="Arial"/>
              </a:defRPr>
            </a:lvl1pPr>
            <a:lvl2pPr indent="0" lvl="1" marL="38100" marR="0" rtl="0" algn="l">
              <a:lnSpc>
                <a:spcPct val="114166"/>
              </a:lnSpc>
              <a:spcBef>
                <a:spcPts val="0"/>
              </a:spcBef>
              <a:buNone/>
              <a:defRPr b="0" i="0" sz="1200" u="none">
                <a:solidFill>
                  <a:srgbClr val="114682"/>
                </a:solidFill>
                <a:latin typeface="Arial"/>
                <a:ea typeface="Arial"/>
                <a:cs typeface="Arial"/>
                <a:sym typeface="Arial"/>
              </a:defRPr>
            </a:lvl2pPr>
            <a:lvl3pPr indent="0" lvl="2" marL="38100" marR="0" rtl="0" algn="l">
              <a:lnSpc>
                <a:spcPct val="114166"/>
              </a:lnSpc>
              <a:spcBef>
                <a:spcPts val="0"/>
              </a:spcBef>
              <a:buNone/>
              <a:defRPr b="0" i="0" sz="1200" u="none">
                <a:solidFill>
                  <a:srgbClr val="114682"/>
                </a:solidFill>
                <a:latin typeface="Arial"/>
                <a:ea typeface="Arial"/>
                <a:cs typeface="Arial"/>
                <a:sym typeface="Arial"/>
              </a:defRPr>
            </a:lvl3pPr>
            <a:lvl4pPr indent="0" lvl="3" marL="38100" marR="0" rtl="0" algn="l">
              <a:lnSpc>
                <a:spcPct val="114166"/>
              </a:lnSpc>
              <a:spcBef>
                <a:spcPts val="0"/>
              </a:spcBef>
              <a:buNone/>
              <a:defRPr b="0" i="0" sz="1200" u="none">
                <a:solidFill>
                  <a:srgbClr val="114682"/>
                </a:solidFill>
                <a:latin typeface="Arial"/>
                <a:ea typeface="Arial"/>
                <a:cs typeface="Arial"/>
                <a:sym typeface="Arial"/>
              </a:defRPr>
            </a:lvl4pPr>
            <a:lvl5pPr indent="0" lvl="4" marL="38100" marR="0" rtl="0" algn="l">
              <a:lnSpc>
                <a:spcPct val="114166"/>
              </a:lnSpc>
              <a:spcBef>
                <a:spcPts val="0"/>
              </a:spcBef>
              <a:buNone/>
              <a:defRPr b="0" i="0" sz="1200" u="none">
                <a:solidFill>
                  <a:srgbClr val="114682"/>
                </a:solidFill>
                <a:latin typeface="Arial"/>
                <a:ea typeface="Arial"/>
                <a:cs typeface="Arial"/>
                <a:sym typeface="Arial"/>
              </a:defRPr>
            </a:lvl5pPr>
            <a:lvl6pPr indent="0" lvl="5" marL="38100" marR="0" rtl="0" algn="l">
              <a:lnSpc>
                <a:spcPct val="114166"/>
              </a:lnSpc>
              <a:spcBef>
                <a:spcPts val="0"/>
              </a:spcBef>
              <a:buNone/>
              <a:defRPr b="0" i="0" sz="1200" u="none">
                <a:solidFill>
                  <a:srgbClr val="114682"/>
                </a:solidFill>
                <a:latin typeface="Arial"/>
                <a:ea typeface="Arial"/>
                <a:cs typeface="Arial"/>
                <a:sym typeface="Arial"/>
              </a:defRPr>
            </a:lvl6pPr>
            <a:lvl7pPr indent="0" lvl="6" marL="38100" marR="0" rtl="0" algn="l">
              <a:lnSpc>
                <a:spcPct val="114166"/>
              </a:lnSpc>
              <a:spcBef>
                <a:spcPts val="0"/>
              </a:spcBef>
              <a:buNone/>
              <a:defRPr b="0" i="0" sz="1200" u="none">
                <a:solidFill>
                  <a:srgbClr val="114682"/>
                </a:solidFill>
                <a:latin typeface="Arial"/>
                <a:ea typeface="Arial"/>
                <a:cs typeface="Arial"/>
                <a:sym typeface="Arial"/>
              </a:defRPr>
            </a:lvl7pPr>
            <a:lvl8pPr indent="0" lvl="7" marL="38100" marR="0" rtl="0" algn="l">
              <a:lnSpc>
                <a:spcPct val="114166"/>
              </a:lnSpc>
              <a:spcBef>
                <a:spcPts val="0"/>
              </a:spcBef>
              <a:buNone/>
              <a:defRPr b="0" i="0" sz="1200" u="none">
                <a:solidFill>
                  <a:srgbClr val="114682"/>
                </a:solidFill>
                <a:latin typeface="Arial"/>
                <a:ea typeface="Arial"/>
                <a:cs typeface="Arial"/>
                <a:sym typeface="Arial"/>
              </a:defRPr>
            </a:lvl8pPr>
            <a:lvl9pPr indent="0" lvl="8" marL="38100" marR="0" rtl="0" algn="l">
              <a:lnSpc>
                <a:spcPct val="114166"/>
              </a:lnSpc>
              <a:spcBef>
                <a:spcPts val="0"/>
              </a:spcBef>
              <a:buNone/>
              <a:defRPr b="0" i="0" sz="1200" u="none">
                <a:solidFill>
                  <a:srgbClr val="114682"/>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8" name="Shape 48"/>
        <p:cNvGrpSpPr/>
        <p:nvPr/>
      </p:nvGrpSpPr>
      <p:grpSpPr>
        <a:xfrm>
          <a:off x="0" y="0"/>
          <a:ext cx="0" cy="0"/>
          <a:chOff x="0" y="0"/>
          <a:chExt cx="0" cy="0"/>
        </a:xfrm>
      </p:grpSpPr>
      <p:sp>
        <p:nvSpPr>
          <p:cNvPr id="49" name="Google Shape;49;p1"/>
          <p:cNvSpPr/>
          <p:nvPr/>
        </p:nvSpPr>
        <p:spPr>
          <a:xfrm>
            <a:off x="2977" y="0"/>
            <a:ext cx="12191975" cy="688166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50" name="Google Shape;50;p1"/>
          <p:cNvSpPr txBox="1"/>
          <p:nvPr/>
        </p:nvSpPr>
        <p:spPr>
          <a:xfrm>
            <a:off x="292980" y="6414297"/>
            <a:ext cx="124460" cy="2387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400">
                <a:solidFill>
                  <a:schemeClr val="dk1"/>
                </a:solidFill>
                <a:latin typeface="Arial"/>
                <a:ea typeface="Arial"/>
                <a:cs typeface="Arial"/>
                <a:sym typeface="Arial"/>
              </a:rPr>
              <a:t>1</a:t>
            </a:r>
            <a:endParaRPr sz="1400">
              <a:solidFill>
                <a:schemeClr val="dk1"/>
              </a:solidFill>
              <a:latin typeface="Arial"/>
              <a:ea typeface="Arial"/>
              <a:cs typeface="Arial"/>
              <a:sym typeface="Arial"/>
            </a:endParaRPr>
          </a:p>
        </p:txBody>
      </p:sp>
      <p:sp>
        <p:nvSpPr>
          <p:cNvPr id="51" name="Google Shape;51;p1"/>
          <p:cNvSpPr/>
          <p:nvPr/>
        </p:nvSpPr>
        <p:spPr>
          <a:xfrm>
            <a:off x="-5918" y="4114800"/>
            <a:ext cx="10673918" cy="270473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3200">
                <a:solidFill>
                  <a:schemeClr val="lt1"/>
                </a:solidFill>
                <a:latin typeface="Arial"/>
                <a:ea typeface="Arial"/>
                <a:cs typeface="Arial"/>
                <a:sym typeface="Arial"/>
              </a:rPr>
              <a:t>Bariere și oportunități – Analiza SWOT</a:t>
            </a:r>
            <a:endParaRPr/>
          </a:p>
          <a:p>
            <a:pPr indent="0" lvl="0" marL="0" marR="0" rtl="0" algn="l">
              <a:spcBef>
                <a:spcPts val="0"/>
              </a:spcBef>
              <a:spcAft>
                <a:spcPts val="0"/>
              </a:spcAft>
              <a:buNone/>
            </a:pPr>
            <a:r>
              <a:rPr lang="en-US" sz="3200">
                <a:solidFill>
                  <a:schemeClr val="lt1"/>
                </a:solidFill>
                <a:latin typeface="Arial"/>
                <a:ea typeface="Arial"/>
                <a:cs typeface="Arial"/>
                <a:sym typeface="Arial"/>
              </a:rPr>
              <a:t>Inițiative conduse de cetățeni, comunități energetice și municipalități</a:t>
            </a:r>
            <a:endParaRPr/>
          </a:p>
          <a:p>
            <a:pPr indent="0" lvl="0" marL="0" marR="0" rtl="0" algn="l">
              <a:spcBef>
                <a:spcPts val="0"/>
              </a:spcBef>
              <a:spcAft>
                <a:spcPts val="0"/>
              </a:spcAft>
              <a:buNone/>
            </a:pPr>
            <a:r>
              <a:rPr lang="en-US" sz="2000">
                <a:solidFill>
                  <a:srgbClr val="FFC000"/>
                </a:solidFill>
                <a:latin typeface="Arial"/>
                <a:ea typeface="Arial"/>
                <a:cs typeface="Arial"/>
                <a:sym typeface="Arial"/>
              </a:rPr>
              <a:t>Șablon</a:t>
            </a:r>
            <a:r>
              <a:rPr lang="en-US" sz="2000">
                <a:solidFill>
                  <a:srgbClr val="ED237A"/>
                </a:solidFill>
                <a:latin typeface="Arial"/>
                <a:ea typeface="Arial"/>
                <a:cs typeface="Arial"/>
                <a:sym typeface="Arial"/>
              </a:rPr>
              <a:t> </a:t>
            </a:r>
            <a:endParaRPr sz="2000">
              <a:solidFill>
                <a:srgbClr val="ED237A"/>
              </a:solidFill>
              <a:latin typeface="Arial"/>
              <a:ea typeface="Arial"/>
              <a:cs typeface="Arial"/>
              <a:sym typeface="Arial"/>
            </a:endParaRPr>
          </a:p>
        </p:txBody>
      </p:sp>
      <p:sp>
        <p:nvSpPr>
          <p:cNvPr id="52" name="Google Shape;52;p1"/>
          <p:cNvSpPr txBox="1"/>
          <p:nvPr>
            <p:ph idx="12" type="sldNum"/>
          </p:nvPr>
        </p:nvSpPr>
        <p:spPr>
          <a:xfrm>
            <a:off x="11730223" y="6450079"/>
            <a:ext cx="152400" cy="177800"/>
          </a:xfrm>
          <a:prstGeom prst="rect">
            <a:avLst/>
          </a:prstGeom>
          <a:noFill/>
          <a:ln>
            <a:noFill/>
          </a:ln>
        </p:spPr>
        <p:txBody>
          <a:bodyPr anchorCtr="0" anchor="t" bIns="0" lIns="0" spcFirstLastPara="1" rIns="0" wrap="square" tIns="0">
            <a:spAutoFit/>
          </a:bodyPr>
          <a:lstStyle/>
          <a:p>
            <a:pPr indent="0" lvl="0" marL="38100" rtl="0" algn="l">
              <a:lnSpc>
                <a:spcPct val="114166"/>
              </a:lnSpc>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0"/>
          <p:cNvSpPr/>
          <p:nvPr/>
        </p:nvSpPr>
        <p:spPr>
          <a:xfrm>
            <a:off x="838200" y="6195705"/>
            <a:ext cx="8153400" cy="281295"/>
          </a:xfrm>
          <a:prstGeom prst="rect">
            <a:avLst/>
          </a:prstGeom>
          <a:noFill/>
          <a:ln>
            <a:noFill/>
          </a:ln>
        </p:spPr>
        <p:txBody>
          <a:bodyPr anchorCtr="0" anchor="t" bIns="45700" lIns="91425" spcFirstLastPara="1" rIns="91425" wrap="square" tIns="45700">
            <a:spAutoFit/>
          </a:bodyPr>
          <a:lstStyle/>
          <a:p>
            <a:pPr indent="0" lvl="0" marL="12700" marR="0" rtl="0" algn="l">
              <a:lnSpc>
                <a:spcPct val="137083"/>
              </a:lnSpc>
              <a:spcBef>
                <a:spcPts val="0"/>
              </a:spcBef>
              <a:spcAft>
                <a:spcPts val="0"/>
              </a:spcAft>
              <a:buNone/>
            </a:pPr>
            <a:r>
              <a:rPr lang="en-US" sz="1200">
                <a:solidFill>
                  <a:srgbClr val="002060"/>
                </a:solidFill>
                <a:latin typeface="Arial"/>
                <a:ea typeface="Arial"/>
                <a:cs typeface="Arial"/>
                <a:sym typeface="Arial"/>
              </a:rPr>
              <a:t>Acest proiect a primit finanțare din partea programului LIFE al Uniunii Europene în temeiul acordului de grant nr. 101077085</a:t>
            </a:r>
            <a:endParaRPr/>
          </a:p>
        </p:txBody>
      </p:sp>
      <p:sp>
        <p:nvSpPr>
          <p:cNvPr id="165" name="Google Shape;165;p10"/>
          <p:cNvSpPr/>
          <p:nvPr/>
        </p:nvSpPr>
        <p:spPr>
          <a:xfrm>
            <a:off x="2171700" y="381000"/>
            <a:ext cx="7848600" cy="57478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rgbClr val="ED237A"/>
                </a:solidFill>
                <a:latin typeface="Arial"/>
                <a:ea typeface="Arial"/>
                <a:cs typeface="Arial"/>
                <a:sym typeface="Arial"/>
              </a:rPr>
              <a:t>Punctul de vedere al municipalității </a:t>
            </a:r>
            <a:r>
              <a:rPr b="1" lang="en-US" sz="1600">
                <a:solidFill>
                  <a:srgbClr val="002060"/>
                </a:solidFill>
                <a:latin typeface="Arial"/>
                <a:ea typeface="Arial"/>
                <a:cs typeface="Arial"/>
                <a:sym typeface="Arial"/>
              </a:rPr>
              <a:t>privind sprijinirea și colaborarea cu comunitățile energetice</a:t>
            </a:r>
            <a:endParaRPr b="1" sz="1600">
              <a:solidFill>
                <a:schemeClr val="dk2"/>
              </a:solidFill>
              <a:latin typeface="Arial"/>
              <a:ea typeface="Arial"/>
              <a:cs typeface="Arial"/>
              <a:sym typeface="Arial"/>
            </a:endParaRPr>
          </a:p>
        </p:txBody>
      </p:sp>
      <p:grpSp>
        <p:nvGrpSpPr>
          <p:cNvPr id="166" name="Google Shape;166;p10"/>
          <p:cNvGrpSpPr/>
          <p:nvPr/>
        </p:nvGrpSpPr>
        <p:grpSpPr>
          <a:xfrm>
            <a:off x="403710" y="896903"/>
            <a:ext cx="11650003" cy="5106426"/>
            <a:chOff x="98910" y="-17498"/>
            <a:chExt cx="11650003" cy="5106426"/>
          </a:xfrm>
        </p:grpSpPr>
        <p:sp>
          <p:nvSpPr>
            <p:cNvPr id="167" name="Google Shape;167;p10"/>
            <p:cNvSpPr/>
            <p:nvPr/>
          </p:nvSpPr>
          <p:spPr>
            <a:xfrm>
              <a:off x="5824897" y="2396353"/>
              <a:ext cx="5924016" cy="2642940"/>
            </a:xfrm>
            <a:prstGeom prst="roundRect">
              <a:avLst>
                <a:gd fmla="val 10000" name="adj"/>
              </a:avLst>
            </a:prstGeom>
            <a:noFill/>
            <a:ln cap="flat" cmpd="sng" w="25400">
              <a:solidFill>
                <a:srgbClr val="ED237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0"/>
            <p:cNvSpPr txBox="1"/>
            <p:nvPr/>
          </p:nvSpPr>
          <p:spPr>
            <a:xfrm>
              <a:off x="7660159" y="3115145"/>
              <a:ext cx="4030697" cy="1866091"/>
            </a:xfrm>
            <a:prstGeom prst="rect">
              <a:avLst/>
            </a:prstGeom>
            <a:noFill/>
            <a:ln>
              <a:noFill/>
            </a:ln>
          </p:spPr>
          <p:txBody>
            <a:bodyPr anchorCtr="0" anchor="ctr" bIns="288000" lIns="0" spcFirstLastPara="1" rIns="0" wrap="square" tIns="0">
              <a:noAutofit/>
            </a:bodyPr>
            <a:lstStyle/>
            <a:p>
              <a:pPr indent="-285750" lvl="1" marL="285750" marR="0" rtl="0" algn="r">
                <a:lnSpc>
                  <a:spcPct val="100000"/>
                </a:lnSpc>
                <a:spcBef>
                  <a:spcPts val="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Lipsa și/sau instabilitatea reglementării și a sprijinului politic pentru proiectele energetice comunitare</a:t>
              </a:r>
              <a:endParaRPr b="0" i="0" sz="1200" u="none" cap="none" strike="noStrike">
                <a:solidFill>
                  <a:schemeClr val="dk2"/>
                </a:solidFill>
                <a:latin typeface="Arial"/>
                <a:ea typeface="Arial"/>
                <a:cs typeface="Arial"/>
                <a:sym typeface="Arial"/>
              </a:endParaRPr>
            </a:p>
            <a:p>
              <a:pPr indent="-285750" lvl="1" marL="285750" marR="0" rtl="0" algn="r">
                <a:lnSpc>
                  <a:spcPct val="100000"/>
                </a:lnSpc>
                <a:spcBef>
                  <a:spcPts val="18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Sisteme de sprijin instabile pentru proiectele energetice comunitare</a:t>
              </a:r>
              <a:endParaRPr b="0" i="0" sz="1200" u="none" cap="none" strike="noStrike">
                <a:solidFill>
                  <a:schemeClr val="dk2"/>
                </a:solidFill>
                <a:latin typeface="Arial"/>
                <a:ea typeface="Arial"/>
                <a:cs typeface="Arial"/>
                <a:sym typeface="Arial"/>
              </a:endParaRPr>
            </a:p>
            <a:p>
              <a:pPr indent="-285750" lvl="1" marL="285750" marR="0" rtl="0" algn="r">
                <a:lnSpc>
                  <a:spcPct val="100000"/>
                </a:lnSpc>
                <a:spcBef>
                  <a:spcPts val="18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Complexitatea planificării și a autorizării proiectelor SRE</a:t>
              </a:r>
              <a:endParaRPr b="0" i="0" sz="1200" u="none" cap="none" strike="noStrike">
                <a:solidFill>
                  <a:schemeClr val="dk2"/>
                </a:solidFill>
                <a:latin typeface="Arial"/>
                <a:ea typeface="Arial"/>
                <a:cs typeface="Arial"/>
                <a:sym typeface="Arial"/>
              </a:endParaRPr>
            </a:p>
            <a:p>
              <a:pPr indent="-285750" lvl="1" marL="285750" marR="0" rtl="0" algn="r">
                <a:lnSpc>
                  <a:spcPct val="100000"/>
                </a:lnSpc>
                <a:spcBef>
                  <a:spcPts val="18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Concurență</a:t>
              </a:r>
              <a:endParaRPr b="0" i="0" sz="1200" u="none" cap="none" strike="noStrike">
                <a:solidFill>
                  <a:schemeClr val="dk2"/>
                </a:solidFill>
                <a:latin typeface="Arial"/>
                <a:ea typeface="Arial"/>
                <a:cs typeface="Arial"/>
                <a:sym typeface="Arial"/>
              </a:endParaRPr>
            </a:p>
            <a:p>
              <a:pPr indent="-285750" lvl="1" marL="285750" marR="0" rtl="0" algn="r">
                <a:lnSpc>
                  <a:spcPct val="100000"/>
                </a:lnSpc>
                <a:spcBef>
                  <a:spcPts val="18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Instabilitate politică sau schimbări în guvernul național </a:t>
              </a:r>
              <a:endParaRPr b="0" i="0" sz="1200" u="none" cap="none" strike="noStrike">
                <a:solidFill>
                  <a:schemeClr val="dk2"/>
                </a:solidFill>
                <a:latin typeface="Arial"/>
                <a:ea typeface="Arial"/>
                <a:cs typeface="Arial"/>
                <a:sym typeface="Arial"/>
              </a:endParaRPr>
            </a:p>
            <a:p>
              <a:pPr indent="-285750" lvl="1" marL="285750" marR="0" rtl="0" algn="r">
                <a:lnSpc>
                  <a:spcPct val="100000"/>
                </a:lnSpc>
                <a:spcBef>
                  <a:spcPts val="18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Încrederea publică limitată </a:t>
              </a:r>
              <a:endParaRPr b="0" i="0" sz="1200" u="none" cap="none" strike="noStrike">
                <a:solidFill>
                  <a:schemeClr val="dk2"/>
                </a:solidFill>
                <a:latin typeface="Arial"/>
                <a:ea typeface="Arial"/>
                <a:cs typeface="Arial"/>
                <a:sym typeface="Arial"/>
              </a:endParaRPr>
            </a:p>
            <a:p>
              <a:pPr indent="-285750" lvl="1" marL="285750" marR="0" rtl="0" algn="r">
                <a:lnSpc>
                  <a:spcPct val="100000"/>
                </a:lnSpc>
                <a:spcBef>
                  <a:spcPts val="18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Factori externi, cum ar fi declinul economic</a:t>
              </a:r>
              <a:endParaRPr b="0" i="0" sz="1200" u="none" cap="none" strike="noStrike">
                <a:solidFill>
                  <a:schemeClr val="dk2"/>
                </a:solidFill>
                <a:latin typeface="Arial"/>
                <a:ea typeface="Arial"/>
                <a:cs typeface="Arial"/>
                <a:sym typeface="Arial"/>
              </a:endParaRPr>
            </a:p>
            <a:p>
              <a:pPr indent="-285750" lvl="1" marL="285750" marR="0" rtl="0" algn="r">
                <a:lnSpc>
                  <a:spcPct val="100000"/>
                </a:lnSpc>
                <a:spcBef>
                  <a:spcPts val="18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Lipsa încrederii în localitățile locale</a:t>
              </a:r>
              <a:endParaRPr b="0" i="0" sz="1200" u="none" cap="none" strike="noStrike">
                <a:solidFill>
                  <a:schemeClr val="dk2"/>
                </a:solidFill>
                <a:latin typeface="Arial"/>
                <a:ea typeface="Arial"/>
                <a:cs typeface="Arial"/>
                <a:sym typeface="Arial"/>
              </a:endParaRPr>
            </a:p>
            <a:p>
              <a:pPr indent="-285750" lvl="1" marL="285750" marR="0" rtl="0" algn="r">
                <a:lnSpc>
                  <a:spcPct val="100000"/>
                </a:lnSpc>
                <a:spcBef>
                  <a:spcPts val="18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Procese inadecvate de implicare și consultare publică</a:t>
              </a:r>
              <a:endParaRPr b="0" i="0" sz="1200" u="none" cap="none" strike="noStrike">
                <a:solidFill>
                  <a:schemeClr val="dk2"/>
                </a:solidFill>
                <a:latin typeface="Arial"/>
                <a:ea typeface="Arial"/>
                <a:cs typeface="Arial"/>
                <a:sym typeface="Arial"/>
              </a:endParaRPr>
            </a:p>
            <a:p>
              <a:pPr indent="-25400" lvl="1" marL="114300" marR="0" rtl="0" algn="r">
                <a:lnSpc>
                  <a:spcPct val="90000"/>
                </a:lnSpc>
                <a:spcBef>
                  <a:spcPts val="180"/>
                </a:spcBef>
                <a:spcAft>
                  <a:spcPts val="0"/>
                </a:spcAft>
                <a:buClr>
                  <a:schemeClr val="dk1"/>
                </a:buClr>
                <a:buSzPts val="1400"/>
                <a:buFont typeface="Calibri"/>
                <a:buNone/>
              </a:pPr>
              <a:r>
                <a:t/>
              </a:r>
              <a:endParaRPr b="0" i="0" sz="1400" u="none" cap="none" strike="noStrike">
                <a:solidFill>
                  <a:schemeClr val="dk2"/>
                </a:solidFill>
                <a:latin typeface="Arial"/>
                <a:ea typeface="Arial"/>
                <a:cs typeface="Arial"/>
                <a:sym typeface="Arial"/>
              </a:endParaRPr>
            </a:p>
            <a:p>
              <a:pPr indent="-25400" lvl="1" marL="114300" marR="0" rtl="0" algn="r">
                <a:lnSpc>
                  <a:spcPct val="90000"/>
                </a:lnSpc>
                <a:spcBef>
                  <a:spcPts val="210"/>
                </a:spcBef>
                <a:spcAft>
                  <a:spcPts val="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p:txBody>
        </p:sp>
        <p:sp>
          <p:nvSpPr>
            <p:cNvPr id="169" name="Google Shape;169;p10"/>
            <p:cNvSpPr/>
            <p:nvPr/>
          </p:nvSpPr>
          <p:spPr>
            <a:xfrm>
              <a:off x="102398" y="2397494"/>
              <a:ext cx="5567723" cy="2691434"/>
            </a:xfrm>
            <a:prstGeom prst="roundRect">
              <a:avLst>
                <a:gd fmla="val 10000" name="adj"/>
              </a:avLst>
            </a:prstGeom>
            <a:noFill/>
            <a:ln cap="flat" cmpd="sng" w="25400">
              <a:solidFill>
                <a:srgbClr val="2AE6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0"/>
            <p:cNvSpPr txBox="1"/>
            <p:nvPr/>
          </p:nvSpPr>
          <p:spPr>
            <a:xfrm>
              <a:off x="161520" y="3129475"/>
              <a:ext cx="3779162" cy="1900331"/>
            </a:xfrm>
            <a:prstGeom prst="rect">
              <a:avLst/>
            </a:prstGeom>
            <a:noFill/>
            <a:ln>
              <a:noFill/>
            </a:ln>
          </p:spPr>
          <p:txBody>
            <a:bodyPr anchorCtr="0" anchor="ctr" bIns="34275" lIns="34275" spcFirstLastPara="1" rIns="0" wrap="square" tIns="34275">
              <a:noAutofit/>
            </a:bodyPr>
            <a:lstStyle/>
            <a:p>
              <a:pPr indent="-57150" lvl="1" marL="57150" marR="0" rtl="0" algn="l">
                <a:lnSpc>
                  <a:spcPct val="150000"/>
                </a:lnSpc>
                <a:spcBef>
                  <a:spcPts val="0"/>
                </a:spcBef>
                <a:spcAft>
                  <a:spcPts val="0"/>
                </a:spcAft>
                <a:buClr>
                  <a:schemeClr val="dk2"/>
                </a:buClr>
                <a:buSzPts val="900"/>
                <a:buFont typeface="Arial"/>
                <a:buChar char="•"/>
              </a:pPr>
              <a:r>
                <a:rPr b="0" i="0" lang="en-US" sz="900" u="none" cap="none" strike="noStrike">
                  <a:solidFill>
                    <a:schemeClr val="dk2"/>
                  </a:solidFill>
                  <a:latin typeface="Arial"/>
                  <a:ea typeface="Arial"/>
                  <a:cs typeface="Arial"/>
                  <a:sym typeface="Arial"/>
                </a:rPr>
                <a:t>Oportunitatea de a stabili un parteneriat pe termen lung care să încurajeze colaborarea eficientă și obiectivele comune, concentrându-se pe beneficiul egal al tuturor grupurilor comunitare și al întregii comunități locale/achiziții publice ecologice</a:t>
              </a:r>
              <a:endParaRPr b="0" i="0" sz="900" u="none" cap="none" strike="noStrike">
                <a:solidFill>
                  <a:schemeClr val="dk2"/>
                </a:solidFill>
                <a:latin typeface="Arial"/>
                <a:ea typeface="Arial"/>
                <a:cs typeface="Arial"/>
                <a:sym typeface="Arial"/>
              </a:endParaRPr>
            </a:p>
            <a:p>
              <a:pPr indent="-57150" lvl="1" marL="57150" marR="0" rtl="0" algn="l">
                <a:lnSpc>
                  <a:spcPct val="150000"/>
                </a:lnSpc>
                <a:spcBef>
                  <a:spcPts val="0"/>
                </a:spcBef>
                <a:spcAft>
                  <a:spcPts val="0"/>
                </a:spcAft>
                <a:buClr>
                  <a:schemeClr val="dk2"/>
                </a:buClr>
                <a:buSzPts val="900"/>
                <a:buFont typeface="Arial"/>
                <a:buChar char="•"/>
              </a:pPr>
              <a:r>
                <a:rPr b="0" i="0" lang="en-US" sz="900" u="none" cap="none" strike="noStrike">
                  <a:solidFill>
                    <a:schemeClr val="dk2"/>
                  </a:solidFill>
                  <a:latin typeface="Arial"/>
                  <a:ea typeface="Arial"/>
                  <a:cs typeface="Arial"/>
                  <a:sym typeface="Arial"/>
                </a:rPr>
                <a:t>Oportunitatea de a îndeplini obiectivele energetice și climatice ale municipalității</a:t>
              </a:r>
              <a:endParaRPr b="0" i="0" sz="900" u="none" cap="none" strike="noStrike">
                <a:solidFill>
                  <a:schemeClr val="dk2"/>
                </a:solidFill>
                <a:latin typeface="Arial"/>
                <a:ea typeface="Arial"/>
                <a:cs typeface="Arial"/>
                <a:sym typeface="Arial"/>
              </a:endParaRPr>
            </a:p>
            <a:p>
              <a:pPr indent="-57150" lvl="1" marL="57150" marR="0" rtl="0" algn="l">
                <a:lnSpc>
                  <a:spcPct val="150000"/>
                </a:lnSpc>
                <a:spcBef>
                  <a:spcPts val="0"/>
                </a:spcBef>
                <a:spcAft>
                  <a:spcPts val="0"/>
                </a:spcAft>
                <a:buClr>
                  <a:schemeClr val="dk2"/>
                </a:buClr>
                <a:buSzPts val="900"/>
                <a:buFont typeface="Arial"/>
                <a:buChar char="•"/>
              </a:pPr>
              <a:r>
                <a:rPr b="0" i="0" lang="en-US" sz="900" u="none" cap="none" strike="noStrike">
                  <a:solidFill>
                    <a:schemeClr val="dk2"/>
                  </a:solidFill>
                  <a:latin typeface="Arial"/>
                  <a:ea typeface="Arial"/>
                  <a:cs typeface="Arial"/>
                  <a:sym typeface="Arial"/>
                </a:rPr>
                <a:t>Creșterea participării publicului și a interesului pentru energia din surse regenerabile</a:t>
              </a:r>
              <a:endParaRPr b="0" i="0" sz="900" u="none" cap="none" strike="noStrike">
                <a:solidFill>
                  <a:schemeClr val="dk2"/>
                </a:solidFill>
                <a:latin typeface="Arial"/>
                <a:ea typeface="Arial"/>
                <a:cs typeface="Arial"/>
                <a:sym typeface="Arial"/>
              </a:endParaRPr>
            </a:p>
            <a:p>
              <a:pPr indent="-57150" lvl="1" marL="57150" marR="0" rtl="0" algn="l">
                <a:lnSpc>
                  <a:spcPct val="150000"/>
                </a:lnSpc>
                <a:spcBef>
                  <a:spcPts val="0"/>
                </a:spcBef>
                <a:spcAft>
                  <a:spcPts val="0"/>
                </a:spcAft>
                <a:buClr>
                  <a:schemeClr val="dk2"/>
                </a:buClr>
                <a:buSzPts val="900"/>
                <a:buFont typeface="Arial"/>
                <a:buChar char="•"/>
              </a:pPr>
              <a:r>
                <a:rPr b="0" i="0" lang="en-US" sz="900" u="none" cap="none" strike="noStrike">
                  <a:solidFill>
                    <a:schemeClr val="dk2"/>
                  </a:solidFill>
                  <a:latin typeface="Arial"/>
                  <a:ea typeface="Arial"/>
                  <a:cs typeface="Arial"/>
                  <a:sym typeface="Arial"/>
                </a:rPr>
                <a:t>Acces la noi surse de finanțare și granturi</a:t>
              </a:r>
              <a:endParaRPr b="0" i="0" sz="900" u="none" cap="none" strike="noStrike">
                <a:solidFill>
                  <a:schemeClr val="dk2"/>
                </a:solidFill>
                <a:latin typeface="Arial"/>
                <a:ea typeface="Arial"/>
                <a:cs typeface="Arial"/>
                <a:sym typeface="Arial"/>
              </a:endParaRPr>
            </a:p>
            <a:p>
              <a:pPr indent="-57150" lvl="1" marL="57150" marR="0" rtl="0" algn="l">
                <a:lnSpc>
                  <a:spcPct val="150000"/>
                </a:lnSpc>
                <a:spcBef>
                  <a:spcPts val="0"/>
                </a:spcBef>
                <a:spcAft>
                  <a:spcPts val="0"/>
                </a:spcAft>
                <a:buClr>
                  <a:schemeClr val="dk2"/>
                </a:buClr>
                <a:buSzPts val="900"/>
                <a:buFont typeface="Arial"/>
                <a:buChar char="•"/>
              </a:pPr>
              <a:r>
                <a:rPr b="0" i="0" lang="en-US" sz="900" u="none" cap="none" strike="noStrike">
                  <a:solidFill>
                    <a:schemeClr val="dk2"/>
                  </a:solidFill>
                  <a:latin typeface="Arial"/>
                  <a:ea typeface="Arial"/>
                  <a:cs typeface="Arial"/>
                  <a:sym typeface="Arial"/>
                </a:rPr>
                <a:t>Promovarea încrederii între municipalități și cetățeni locali</a:t>
              </a:r>
              <a:endParaRPr b="0" i="0" sz="900" u="none" cap="none" strike="noStrike">
                <a:solidFill>
                  <a:schemeClr val="dk2"/>
                </a:solidFill>
                <a:latin typeface="Arial"/>
                <a:ea typeface="Arial"/>
                <a:cs typeface="Arial"/>
                <a:sym typeface="Arial"/>
              </a:endParaRPr>
            </a:p>
            <a:p>
              <a:pPr indent="-57150" lvl="1" marL="57150" marR="0" rtl="0" algn="l">
                <a:lnSpc>
                  <a:spcPct val="150000"/>
                </a:lnSpc>
                <a:spcBef>
                  <a:spcPts val="0"/>
                </a:spcBef>
                <a:spcAft>
                  <a:spcPts val="0"/>
                </a:spcAft>
                <a:buClr>
                  <a:schemeClr val="dk2"/>
                </a:buClr>
                <a:buSzPts val="900"/>
                <a:buFont typeface="Arial"/>
                <a:buChar char="•"/>
              </a:pPr>
              <a:r>
                <a:rPr b="0" i="0" lang="en-US" sz="900" u="none" cap="none" strike="noStrike">
                  <a:solidFill>
                    <a:schemeClr val="dk2"/>
                  </a:solidFill>
                  <a:latin typeface="Arial"/>
                  <a:ea typeface="Arial"/>
                  <a:cs typeface="Arial"/>
                  <a:sym typeface="Arial"/>
                </a:rPr>
                <a:t>Sprijin în materie de reglementare și politici pentru proiectele energetice comunitare/Achiziții publice ecologice</a:t>
              </a:r>
              <a:endParaRPr b="0" i="0" sz="900" u="none" cap="none" strike="noStrike">
                <a:solidFill>
                  <a:schemeClr val="dk2"/>
                </a:solidFill>
                <a:latin typeface="Arial"/>
                <a:ea typeface="Arial"/>
                <a:cs typeface="Arial"/>
                <a:sym typeface="Arial"/>
              </a:endParaRPr>
            </a:p>
            <a:p>
              <a:pPr indent="0" lvl="1" marL="57150" marR="0" rtl="0" algn="l">
                <a:lnSpc>
                  <a:spcPct val="150000"/>
                </a:lnSpc>
                <a:spcBef>
                  <a:spcPts val="0"/>
                </a:spcBef>
                <a:spcAft>
                  <a:spcPts val="0"/>
                </a:spcAft>
                <a:buClr>
                  <a:schemeClr val="dk1"/>
                </a:buClr>
                <a:buSzPts val="1000"/>
                <a:buFont typeface="Calibri"/>
                <a:buNone/>
              </a:pPr>
              <a:r>
                <a:t/>
              </a:r>
              <a:endParaRPr b="0" i="0" sz="1000" u="none" cap="none" strike="noStrike">
                <a:solidFill>
                  <a:schemeClr val="dk2"/>
                </a:solidFill>
                <a:latin typeface="Arial"/>
                <a:ea typeface="Arial"/>
                <a:cs typeface="Arial"/>
                <a:sym typeface="Arial"/>
              </a:endParaRPr>
            </a:p>
            <a:p>
              <a:pPr indent="-38100" lvl="1" marL="114300" marR="0" rtl="0" algn="l">
                <a:lnSpc>
                  <a:spcPct val="150000"/>
                </a:lnSpc>
                <a:spcBef>
                  <a:spcPts val="0"/>
                </a:spcBef>
                <a:spcAft>
                  <a:spcPts val="0"/>
                </a:spcAft>
                <a:buClr>
                  <a:schemeClr val="dk1"/>
                </a:buClr>
                <a:buSzPts val="1200"/>
                <a:buFont typeface="Calibri"/>
                <a:buNone/>
              </a:pPr>
              <a:r>
                <a:t/>
              </a:r>
              <a:endParaRPr b="0" i="0" sz="1200" u="none" cap="none" strike="noStrike">
                <a:solidFill>
                  <a:schemeClr val="dk2"/>
                </a:solidFill>
                <a:latin typeface="Arial"/>
                <a:ea typeface="Arial"/>
                <a:cs typeface="Arial"/>
                <a:sym typeface="Arial"/>
              </a:endParaRPr>
            </a:p>
            <a:p>
              <a:pPr indent="-38100" lvl="1" marL="114300" marR="0" rtl="0" algn="l">
                <a:lnSpc>
                  <a:spcPct val="90000"/>
                </a:lnSpc>
                <a:spcBef>
                  <a:spcPts val="0"/>
                </a:spcBef>
                <a:spcAft>
                  <a:spcPts val="0"/>
                </a:spcAft>
                <a:buClr>
                  <a:schemeClr val="dk1"/>
                </a:buClr>
                <a:buSzPts val="1200"/>
                <a:buFont typeface="Calibri"/>
                <a:buNone/>
              </a:pPr>
              <a:r>
                <a:t/>
              </a:r>
              <a:endParaRPr b="0" i="0" sz="1200" u="none" cap="none" strike="noStrike">
                <a:solidFill>
                  <a:schemeClr val="dk1"/>
                </a:solidFill>
                <a:latin typeface="Arial"/>
                <a:ea typeface="Arial"/>
                <a:cs typeface="Arial"/>
                <a:sym typeface="Arial"/>
              </a:endParaRPr>
            </a:p>
          </p:txBody>
        </p:sp>
        <p:sp>
          <p:nvSpPr>
            <p:cNvPr id="171" name="Google Shape;171;p10"/>
            <p:cNvSpPr/>
            <p:nvPr/>
          </p:nvSpPr>
          <p:spPr>
            <a:xfrm>
              <a:off x="5786134" y="-17498"/>
              <a:ext cx="5831652" cy="2374555"/>
            </a:xfrm>
            <a:prstGeom prst="roundRect">
              <a:avLst>
                <a:gd fmla="val 10000" name="adj"/>
              </a:avLst>
            </a:prstGeom>
            <a:no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0"/>
            <p:cNvSpPr txBox="1"/>
            <p:nvPr/>
          </p:nvSpPr>
          <p:spPr>
            <a:xfrm>
              <a:off x="7587791" y="34663"/>
              <a:ext cx="3977834" cy="1676594"/>
            </a:xfrm>
            <a:prstGeom prst="rect">
              <a:avLst/>
            </a:prstGeom>
            <a:noFill/>
            <a:ln>
              <a:noFill/>
            </a:ln>
          </p:spPr>
          <p:txBody>
            <a:bodyPr anchorCtr="0" anchor="t" bIns="0" lIns="0" spcFirstLastPara="1" rIns="0" wrap="square" tIns="0">
              <a:noAutofit/>
            </a:bodyPr>
            <a:lstStyle/>
            <a:p>
              <a:pPr indent="-66675" lvl="1" marL="57150" marR="0" rtl="0" algn="r">
                <a:lnSpc>
                  <a:spcPct val="142857"/>
                </a:lnSpc>
                <a:spcBef>
                  <a:spcPts val="0"/>
                </a:spcBef>
                <a:spcAft>
                  <a:spcPts val="0"/>
                </a:spcAft>
                <a:buClr>
                  <a:schemeClr val="dk2"/>
                </a:buClr>
                <a:buSzPts val="1050"/>
                <a:buFont typeface="Arial"/>
                <a:buChar char="•"/>
              </a:pPr>
              <a:r>
                <a:rPr b="0" i="0" lang="en-US" sz="1050" u="none" cap="none" strike="noStrike">
                  <a:solidFill>
                    <a:schemeClr val="dk2"/>
                  </a:solidFill>
                  <a:latin typeface="Arial"/>
                  <a:ea typeface="Arial"/>
                  <a:cs typeface="Arial"/>
                  <a:sym typeface="Arial"/>
                </a:rPr>
                <a:t>Lipsa de conștientizare cu privire la subiectul proiectelor energetice comunitare/lipsa de informații suficiente</a:t>
              </a:r>
              <a:endParaRPr b="0" i="0" sz="1050" u="none" cap="none" strike="noStrike">
                <a:solidFill>
                  <a:schemeClr val="dk2"/>
                </a:solidFill>
                <a:latin typeface="Arial"/>
                <a:ea typeface="Arial"/>
                <a:cs typeface="Arial"/>
                <a:sym typeface="Arial"/>
              </a:endParaRPr>
            </a:p>
            <a:p>
              <a:pPr indent="-66675" lvl="1" marL="57150" marR="0" rtl="0" algn="r">
                <a:lnSpc>
                  <a:spcPct val="142857"/>
                </a:lnSpc>
                <a:spcBef>
                  <a:spcPts val="0"/>
                </a:spcBef>
                <a:spcAft>
                  <a:spcPts val="0"/>
                </a:spcAft>
                <a:buClr>
                  <a:schemeClr val="dk2"/>
                </a:buClr>
                <a:buSzPts val="1050"/>
                <a:buFont typeface="Arial"/>
                <a:buChar char="•"/>
              </a:pPr>
              <a:r>
                <a:rPr b="0" i="0" lang="en-US" sz="1050" u="none" cap="none" strike="noStrike">
                  <a:solidFill>
                    <a:schemeClr val="dk2"/>
                  </a:solidFill>
                  <a:latin typeface="Arial"/>
                  <a:ea typeface="Arial"/>
                  <a:cs typeface="Arial"/>
                  <a:sym typeface="Arial"/>
                </a:rPr>
                <a:t>Procese birocratice, complexitate, decizii lente</a:t>
              </a:r>
              <a:endParaRPr b="0" i="0" sz="1050" u="none" cap="none" strike="noStrike">
                <a:solidFill>
                  <a:schemeClr val="dk2"/>
                </a:solidFill>
                <a:latin typeface="Arial"/>
                <a:ea typeface="Arial"/>
                <a:cs typeface="Arial"/>
                <a:sym typeface="Arial"/>
              </a:endParaRPr>
            </a:p>
            <a:p>
              <a:pPr indent="-66675" lvl="1" marL="57150" marR="0" rtl="0" algn="r">
                <a:lnSpc>
                  <a:spcPct val="142857"/>
                </a:lnSpc>
                <a:spcBef>
                  <a:spcPts val="0"/>
                </a:spcBef>
                <a:spcAft>
                  <a:spcPts val="0"/>
                </a:spcAft>
                <a:buClr>
                  <a:schemeClr val="dk2"/>
                </a:buClr>
                <a:buSzPts val="1050"/>
                <a:buFont typeface="Arial"/>
                <a:buChar char="•"/>
              </a:pPr>
              <a:r>
                <a:rPr b="0" i="0" lang="en-US" sz="1050" u="none" cap="none" strike="noStrike">
                  <a:solidFill>
                    <a:schemeClr val="dk2"/>
                  </a:solidFill>
                  <a:latin typeface="Arial"/>
                  <a:ea typeface="Arial"/>
                  <a:cs typeface="Arial"/>
                  <a:sym typeface="Arial"/>
                </a:rPr>
                <a:t>Flexibilitate limitată în politici, reglementări și achiziții publice</a:t>
              </a:r>
              <a:endParaRPr b="0" i="0" sz="1050" u="none" cap="none" strike="noStrike">
                <a:solidFill>
                  <a:schemeClr val="dk2"/>
                </a:solidFill>
                <a:latin typeface="Arial"/>
                <a:ea typeface="Arial"/>
                <a:cs typeface="Arial"/>
                <a:sym typeface="Arial"/>
              </a:endParaRPr>
            </a:p>
            <a:p>
              <a:pPr indent="-66675" lvl="2" marL="114300" marR="0" rtl="0" algn="r">
                <a:lnSpc>
                  <a:spcPct val="142857"/>
                </a:lnSpc>
                <a:spcBef>
                  <a:spcPts val="0"/>
                </a:spcBef>
                <a:spcAft>
                  <a:spcPts val="0"/>
                </a:spcAft>
                <a:buClr>
                  <a:schemeClr val="dk2"/>
                </a:buClr>
                <a:buSzPts val="1050"/>
                <a:buFont typeface="Arial"/>
                <a:buChar char="•"/>
              </a:pPr>
              <a:r>
                <a:rPr b="0" i="0" lang="en-US" sz="1050" u="none" cap="none" strike="noStrike">
                  <a:solidFill>
                    <a:schemeClr val="dk2"/>
                  </a:solidFill>
                  <a:latin typeface="Arial"/>
                  <a:ea typeface="Arial"/>
                  <a:cs typeface="Arial"/>
                  <a:sym typeface="Arial"/>
                </a:rPr>
                <a:t>Implicare și încredere publică limitată</a:t>
              </a:r>
              <a:endParaRPr b="0" i="0" sz="1050" u="none" cap="none" strike="noStrike">
                <a:solidFill>
                  <a:schemeClr val="dk2"/>
                </a:solidFill>
                <a:latin typeface="Arial"/>
                <a:ea typeface="Arial"/>
                <a:cs typeface="Arial"/>
                <a:sym typeface="Arial"/>
              </a:endParaRPr>
            </a:p>
            <a:p>
              <a:pPr indent="-66675" lvl="2" marL="114300" marR="0" rtl="0" algn="r">
                <a:lnSpc>
                  <a:spcPct val="142857"/>
                </a:lnSpc>
                <a:spcBef>
                  <a:spcPts val="0"/>
                </a:spcBef>
                <a:spcAft>
                  <a:spcPts val="0"/>
                </a:spcAft>
                <a:buClr>
                  <a:schemeClr val="dk2"/>
                </a:buClr>
                <a:buSzPts val="1050"/>
                <a:buFont typeface="Arial"/>
                <a:buChar char="•"/>
              </a:pPr>
              <a:r>
                <a:rPr b="0" i="0" lang="en-US" sz="1050" u="none" cap="none" strike="noStrike">
                  <a:solidFill>
                    <a:schemeClr val="dk2"/>
                  </a:solidFill>
                  <a:latin typeface="Arial"/>
                  <a:ea typeface="Arial"/>
                  <a:cs typeface="Arial"/>
                  <a:sym typeface="Arial"/>
                </a:rPr>
                <a:t>Rezistența la schimbarea proceselor interne</a:t>
              </a:r>
              <a:endParaRPr b="0" i="0" sz="1050" u="none" cap="none" strike="noStrike">
                <a:solidFill>
                  <a:schemeClr val="dk2"/>
                </a:solidFill>
                <a:latin typeface="Arial"/>
                <a:ea typeface="Arial"/>
                <a:cs typeface="Arial"/>
                <a:sym typeface="Arial"/>
              </a:endParaRPr>
            </a:p>
            <a:p>
              <a:pPr indent="-66675" lvl="2" marL="114300" marR="0" rtl="0" algn="r">
                <a:lnSpc>
                  <a:spcPct val="142857"/>
                </a:lnSpc>
                <a:spcBef>
                  <a:spcPts val="0"/>
                </a:spcBef>
                <a:spcAft>
                  <a:spcPts val="0"/>
                </a:spcAft>
                <a:buClr>
                  <a:schemeClr val="dk2"/>
                </a:buClr>
                <a:buSzPts val="1050"/>
                <a:buFont typeface="Arial"/>
                <a:buChar char="•"/>
              </a:pPr>
              <a:r>
                <a:rPr b="0" i="0" lang="en-US" sz="1050" u="none" cap="none" strike="noStrike">
                  <a:solidFill>
                    <a:schemeClr val="dk2"/>
                  </a:solidFill>
                  <a:latin typeface="Arial"/>
                  <a:ea typeface="Arial"/>
                  <a:cs typeface="Arial"/>
                  <a:sym typeface="Arial"/>
                </a:rPr>
                <a:t>Lipsa resurselor umane/fără personal calificat</a:t>
              </a:r>
              <a:endParaRPr b="0" i="0" sz="1050" u="none" cap="none" strike="noStrike">
                <a:solidFill>
                  <a:schemeClr val="dk2"/>
                </a:solidFill>
                <a:latin typeface="Arial"/>
                <a:ea typeface="Arial"/>
                <a:cs typeface="Arial"/>
                <a:sym typeface="Arial"/>
              </a:endParaRPr>
            </a:p>
            <a:p>
              <a:pPr indent="-66675" lvl="2" marL="114300" marR="0" rtl="0" algn="r">
                <a:lnSpc>
                  <a:spcPct val="142857"/>
                </a:lnSpc>
                <a:spcBef>
                  <a:spcPts val="0"/>
                </a:spcBef>
                <a:spcAft>
                  <a:spcPts val="0"/>
                </a:spcAft>
                <a:buClr>
                  <a:schemeClr val="dk2"/>
                </a:buClr>
                <a:buSzPts val="1050"/>
                <a:buFont typeface="Arial"/>
                <a:buChar char="•"/>
              </a:pPr>
              <a:r>
                <a:rPr b="0" i="0" lang="en-US" sz="1050" u="none" cap="none" strike="noStrike">
                  <a:solidFill>
                    <a:schemeClr val="dk2"/>
                  </a:solidFill>
                  <a:latin typeface="Arial"/>
                  <a:ea typeface="Arial"/>
                  <a:cs typeface="Arial"/>
                  <a:sym typeface="Arial"/>
                </a:rPr>
                <a:t>Lipsa de cunoștințe, competențe și expertiză pentru a sprijini și dezvolta proiecte energetice comunitare</a:t>
              </a:r>
              <a:endParaRPr b="0" i="0" sz="1050" u="none" cap="none" strike="noStrike">
                <a:solidFill>
                  <a:schemeClr val="dk2"/>
                </a:solidFill>
                <a:latin typeface="Arial"/>
                <a:ea typeface="Arial"/>
                <a:cs typeface="Arial"/>
                <a:sym typeface="Arial"/>
              </a:endParaRPr>
            </a:p>
            <a:p>
              <a:pPr indent="-66675" lvl="2" marL="114300" marR="0" rtl="0" algn="r">
                <a:lnSpc>
                  <a:spcPct val="142857"/>
                </a:lnSpc>
                <a:spcBef>
                  <a:spcPts val="0"/>
                </a:spcBef>
                <a:spcAft>
                  <a:spcPts val="0"/>
                </a:spcAft>
                <a:buClr>
                  <a:schemeClr val="dk2"/>
                </a:buClr>
                <a:buSzPts val="1050"/>
                <a:buFont typeface="Arial"/>
                <a:buChar char="•"/>
              </a:pPr>
              <a:r>
                <a:rPr b="0" i="0" lang="en-US" sz="1050" u="none" cap="none" strike="noStrike">
                  <a:solidFill>
                    <a:schemeClr val="dk2"/>
                  </a:solidFill>
                  <a:latin typeface="Arial"/>
                  <a:ea typeface="Arial"/>
                  <a:cs typeface="Arial"/>
                  <a:sym typeface="Arial"/>
                </a:rPr>
                <a:t>Lipsa platformelor și a instrumentelor de sprijinire a persoanelor și organizațiilor implicate în proiecte energetice comunitare</a:t>
              </a:r>
              <a:endParaRPr b="0" i="0" sz="1050" u="none" cap="none" strike="noStrike">
                <a:solidFill>
                  <a:schemeClr val="dk2"/>
                </a:solidFill>
                <a:latin typeface="Arial"/>
                <a:ea typeface="Arial"/>
                <a:cs typeface="Arial"/>
                <a:sym typeface="Arial"/>
              </a:endParaRPr>
            </a:p>
            <a:p>
              <a:pPr indent="-25400" lvl="1" marL="114300" marR="0" rtl="0" algn="l">
                <a:lnSpc>
                  <a:spcPct val="90000"/>
                </a:lnSpc>
                <a:spcBef>
                  <a:spcPts val="0"/>
                </a:spcBef>
                <a:spcAft>
                  <a:spcPts val="0"/>
                </a:spcAft>
                <a:buClr>
                  <a:schemeClr val="dk1"/>
                </a:buClr>
                <a:buSzPts val="1400"/>
                <a:buFont typeface="Calibri"/>
                <a:buNone/>
              </a:pPr>
              <a:r>
                <a:t/>
              </a:r>
              <a:endParaRPr b="0" i="0" sz="1400" u="none" cap="none" strike="noStrike">
                <a:solidFill>
                  <a:schemeClr val="dk2"/>
                </a:solidFill>
                <a:latin typeface="Arial"/>
                <a:ea typeface="Arial"/>
                <a:cs typeface="Arial"/>
                <a:sym typeface="Arial"/>
              </a:endParaRPr>
            </a:p>
          </p:txBody>
        </p:sp>
        <p:sp>
          <p:nvSpPr>
            <p:cNvPr id="173" name="Google Shape;173;p10"/>
            <p:cNvSpPr/>
            <p:nvPr/>
          </p:nvSpPr>
          <p:spPr>
            <a:xfrm>
              <a:off x="98910" y="-15071"/>
              <a:ext cx="5582192" cy="2382187"/>
            </a:xfrm>
            <a:prstGeom prst="roundRect">
              <a:avLst>
                <a:gd fmla="val 10000" name="adj"/>
              </a:avLst>
            </a:prstGeom>
            <a:solidFill>
              <a:schemeClr val="lt1">
                <a:alpha val="89803"/>
              </a:schemeClr>
            </a:solidFill>
            <a:ln cap="flat" cmpd="sng" w="25400">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0"/>
            <p:cNvSpPr txBox="1"/>
            <p:nvPr/>
          </p:nvSpPr>
          <p:spPr>
            <a:xfrm>
              <a:off x="151239" y="37258"/>
              <a:ext cx="3802877" cy="1681982"/>
            </a:xfrm>
            <a:prstGeom prst="rect">
              <a:avLst/>
            </a:prstGeom>
            <a:noFill/>
            <a:ln>
              <a:noFill/>
            </a:ln>
          </p:spPr>
          <p:txBody>
            <a:bodyPr anchorCtr="0" anchor="t" bIns="137150" lIns="137150" spcFirstLastPara="1" rIns="137150" wrap="square" tIns="137150">
              <a:noAutofit/>
            </a:bodyPr>
            <a:lstStyle/>
            <a:p>
              <a:pPr indent="-285750" lvl="1" marL="285750" marR="0" rtl="0" algn="just">
                <a:lnSpc>
                  <a:spcPct val="150000"/>
                </a:lnSpc>
                <a:spcBef>
                  <a:spcPts val="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Cea mai apropiată autoritate publică de cetățeni</a:t>
              </a:r>
              <a:endParaRPr b="0" i="0" sz="1200" u="none" cap="none" strike="noStrike">
                <a:solidFill>
                  <a:schemeClr val="dk2"/>
                </a:solidFill>
                <a:latin typeface="Arial"/>
                <a:ea typeface="Arial"/>
                <a:cs typeface="Arial"/>
                <a:sym typeface="Arial"/>
              </a:endParaRPr>
            </a:p>
            <a:p>
              <a:pPr indent="-285750" lvl="1" marL="285750" marR="0" rtl="0" algn="just">
                <a:lnSpc>
                  <a:spcPct val="150000"/>
                </a:lnSpc>
                <a:spcBef>
                  <a:spcPts val="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Accesul la o gamă largă de resurse, inclusiv finanțare, resurse umane și expertiză</a:t>
              </a:r>
              <a:endParaRPr b="0" i="0" sz="1200" u="none" cap="none" strike="noStrike">
                <a:solidFill>
                  <a:schemeClr val="dk2"/>
                </a:solidFill>
                <a:latin typeface="Arial"/>
                <a:ea typeface="Arial"/>
                <a:cs typeface="Arial"/>
                <a:sym typeface="Arial"/>
              </a:endParaRPr>
            </a:p>
            <a:p>
              <a:pPr indent="-285750" lvl="1" marL="285750" marR="0" rtl="0" algn="just">
                <a:lnSpc>
                  <a:spcPct val="150000"/>
                </a:lnSpc>
                <a:spcBef>
                  <a:spcPts val="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Capacitatea de a elabora și de a pune în aplicare politici și reglementări</a:t>
              </a:r>
              <a:endParaRPr b="0" i="0" sz="1200" u="none" cap="none" strike="noStrike">
                <a:solidFill>
                  <a:schemeClr val="dk2"/>
                </a:solidFill>
                <a:latin typeface="Arial"/>
                <a:ea typeface="Arial"/>
                <a:cs typeface="Arial"/>
                <a:sym typeface="Arial"/>
              </a:endParaRPr>
            </a:p>
            <a:p>
              <a:pPr indent="-285750" lvl="1" marL="285750" marR="0" rtl="0" algn="just">
                <a:lnSpc>
                  <a:spcPct val="150000"/>
                </a:lnSpc>
                <a:spcBef>
                  <a:spcPts val="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Rețele locale și parteneriate stabilite </a:t>
              </a:r>
              <a:endParaRPr b="0" i="0" sz="1200" u="none" cap="none" strike="noStrike">
                <a:solidFill>
                  <a:schemeClr val="dk2"/>
                </a:solidFill>
                <a:latin typeface="Arial"/>
                <a:ea typeface="Arial"/>
                <a:cs typeface="Arial"/>
                <a:sym typeface="Arial"/>
              </a:endParaRPr>
            </a:p>
            <a:p>
              <a:pPr indent="-285750" lvl="1" marL="285750" marR="0" rtl="0" algn="just">
                <a:lnSpc>
                  <a:spcPct val="150000"/>
                </a:lnSpc>
                <a:spcBef>
                  <a:spcPts val="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Acces la expertiză și asistență tehnică</a:t>
              </a:r>
              <a:endParaRPr b="0" i="0" sz="1200" u="none" cap="none" strike="noStrike">
                <a:solidFill>
                  <a:schemeClr val="dk2"/>
                </a:solidFill>
                <a:latin typeface="Arial"/>
                <a:ea typeface="Arial"/>
                <a:cs typeface="Arial"/>
                <a:sym typeface="Arial"/>
              </a:endParaRPr>
            </a:p>
            <a:p>
              <a:pPr indent="-38100" lvl="1" marL="114300" marR="0" rtl="0" algn="just">
                <a:lnSpc>
                  <a:spcPct val="150000"/>
                </a:lnSpc>
                <a:spcBef>
                  <a:spcPts val="0"/>
                </a:spcBef>
                <a:spcAft>
                  <a:spcPts val="0"/>
                </a:spcAft>
                <a:buClr>
                  <a:schemeClr val="dk1"/>
                </a:buClr>
                <a:buSzPts val="1200"/>
                <a:buFont typeface="Calibri"/>
                <a:buNone/>
              </a:pPr>
              <a:r>
                <a:t/>
              </a:r>
              <a:endParaRPr b="0" i="0" sz="1200" u="none" cap="none" strike="noStrike">
                <a:solidFill>
                  <a:schemeClr val="dk2"/>
                </a:solidFill>
                <a:latin typeface="Arial"/>
                <a:ea typeface="Arial"/>
                <a:cs typeface="Arial"/>
                <a:sym typeface="Arial"/>
              </a:endParaRPr>
            </a:p>
          </p:txBody>
        </p:sp>
        <p:sp>
          <p:nvSpPr>
            <p:cNvPr id="175" name="Google Shape;175;p10"/>
            <p:cNvSpPr/>
            <p:nvPr/>
          </p:nvSpPr>
          <p:spPr>
            <a:xfrm>
              <a:off x="4098512" y="1419653"/>
              <a:ext cx="1676885" cy="998923"/>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FFC0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0"/>
            <p:cNvSpPr txBox="1"/>
            <p:nvPr/>
          </p:nvSpPr>
          <p:spPr>
            <a:xfrm>
              <a:off x="4589660" y="1712231"/>
              <a:ext cx="1185737" cy="706345"/>
            </a:xfrm>
            <a:prstGeom prst="rect">
              <a:avLst/>
            </a:prstGeom>
            <a:noFill/>
            <a:ln>
              <a:noFill/>
            </a:ln>
          </p:spPr>
          <p:txBody>
            <a:bodyPr anchorCtr="0" anchor="ctr" bIns="256025" lIns="256025" spcFirstLastPara="1" rIns="256025" wrap="square" tIns="256025">
              <a:noAutofit/>
            </a:bodyPr>
            <a:lstStyle/>
            <a:p>
              <a:pPr indent="0" lvl="0" marL="0" marR="0" rtl="0" algn="ctr">
                <a:lnSpc>
                  <a:spcPct val="90000"/>
                </a:lnSpc>
                <a:spcBef>
                  <a:spcPts val="0"/>
                </a:spcBef>
                <a:spcAft>
                  <a:spcPts val="0"/>
                </a:spcAft>
                <a:buClr>
                  <a:schemeClr val="lt1"/>
                </a:buClr>
                <a:buSzPts val="1200"/>
                <a:buFont typeface="Arial"/>
                <a:buNone/>
              </a:pPr>
              <a:r>
                <a:rPr b="1" lang="en-US" sz="1200">
                  <a:solidFill>
                    <a:schemeClr val="lt1"/>
                  </a:solidFill>
                  <a:latin typeface="Arial"/>
                  <a:ea typeface="Arial"/>
                  <a:cs typeface="Arial"/>
                  <a:sym typeface="Arial"/>
                </a:rPr>
                <a:t>Puncte forte</a:t>
              </a:r>
              <a:endParaRPr b="1" sz="1200">
                <a:solidFill>
                  <a:schemeClr val="lt1"/>
                </a:solidFill>
                <a:latin typeface="Arial"/>
                <a:ea typeface="Arial"/>
                <a:cs typeface="Arial"/>
                <a:sym typeface="Arial"/>
              </a:endParaRPr>
            </a:p>
          </p:txBody>
        </p:sp>
        <p:sp>
          <p:nvSpPr>
            <p:cNvPr id="177" name="Google Shape;177;p10"/>
            <p:cNvSpPr/>
            <p:nvPr/>
          </p:nvSpPr>
          <p:spPr>
            <a:xfrm rot="5400000">
              <a:off x="6188195" y="1046944"/>
              <a:ext cx="955905" cy="1745722"/>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0"/>
            <p:cNvSpPr txBox="1"/>
            <p:nvPr/>
          </p:nvSpPr>
          <p:spPr>
            <a:xfrm>
              <a:off x="5793287" y="1721830"/>
              <a:ext cx="1234412" cy="675927"/>
            </a:xfrm>
            <a:prstGeom prst="rect">
              <a:avLst/>
            </a:prstGeom>
            <a:noFill/>
            <a:ln>
              <a:noFill/>
            </a:ln>
          </p:spPr>
          <p:txBody>
            <a:bodyPr anchorCtr="0" anchor="ctr" bIns="256025" lIns="256025" spcFirstLastPara="1" rIns="256025" wrap="square" tIns="256025">
              <a:noAutofit/>
            </a:bodyPr>
            <a:lstStyle/>
            <a:p>
              <a:pPr indent="0" lvl="0" marL="0" marR="0" rtl="0" algn="ctr">
                <a:lnSpc>
                  <a:spcPct val="90000"/>
                </a:lnSpc>
                <a:spcBef>
                  <a:spcPts val="0"/>
                </a:spcBef>
                <a:spcAft>
                  <a:spcPts val="0"/>
                </a:spcAft>
                <a:buClr>
                  <a:schemeClr val="lt1"/>
                </a:buClr>
                <a:buSzPts val="1200"/>
                <a:buFont typeface="Arial"/>
                <a:buNone/>
              </a:pPr>
              <a:r>
                <a:rPr b="1" lang="en-US" sz="1200">
                  <a:solidFill>
                    <a:schemeClr val="lt1"/>
                  </a:solidFill>
                  <a:latin typeface="Arial"/>
                  <a:ea typeface="Arial"/>
                  <a:cs typeface="Arial"/>
                  <a:sym typeface="Arial"/>
                </a:rPr>
                <a:t>Puncte slabe</a:t>
              </a:r>
              <a:endParaRPr b="1" sz="1200">
                <a:solidFill>
                  <a:schemeClr val="lt1"/>
                </a:solidFill>
                <a:latin typeface="Arial"/>
                <a:ea typeface="Arial"/>
                <a:cs typeface="Arial"/>
                <a:sym typeface="Arial"/>
              </a:endParaRPr>
            </a:p>
          </p:txBody>
        </p:sp>
        <p:sp>
          <p:nvSpPr>
            <p:cNvPr id="179" name="Google Shape;179;p10"/>
            <p:cNvSpPr/>
            <p:nvPr/>
          </p:nvSpPr>
          <p:spPr>
            <a:xfrm rot="10800000">
              <a:off x="5775396" y="2388110"/>
              <a:ext cx="1745420" cy="1009294"/>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ED237A"/>
            </a:solidFill>
            <a:ln cap="flat" cmpd="sng" w="25400">
              <a:solidFill>
                <a:srgbClr val="ED237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0"/>
            <p:cNvSpPr txBox="1"/>
            <p:nvPr/>
          </p:nvSpPr>
          <p:spPr>
            <a:xfrm>
              <a:off x="5775396" y="2388110"/>
              <a:ext cx="1234198" cy="713679"/>
            </a:xfrm>
            <a:prstGeom prst="rect">
              <a:avLst/>
            </a:prstGeom>
            <a:noFill/>
            <a:ln>
              <a:noFill/>
            </a:ln>
          </p:spPr>
          <p:txBody>
            <a:bodyPr anchorCtr="0" anchor="ctr" bIns="256025" lIns="256025" spcFirstLastPara="1" rIns="256025" wrap="square" tIns="256025">
              <a:noAutofit/>
            </a:bodyPr>
            <a:lstStyle/>
            <a:p>
              <a:pPr indent="0" lvl="0" marL="0" marR="0" rtl="0" algn="ctr">
                <a:lnSpc>
                  <a:spcPct val="90000"/>
                </a:lnSpc>
                <a:spcBef>
                  <a:spcPts val="0"/>
                </a:spcBef>
                <a:spcAft>
                  <a:spcPts val="0"/>
                </a:spcAft>
                <a:buClr>
                  <a:schemeClr val="lt1"/>
                </a:buClr>
                <a:buSzPts val="1200"/>
                <a:buFont typeface="Arial"/>
                <a:buNone/>
              </a:pPr>
              <a:r>
                <a:rPr b="1" lang="en-US" sz="1200">
                  <a:solidFill>
                    <a:schemeClr val="lt1"/>
                  </a:solidFill>
                  <a:latin typeface="Arial"/>
                  <a:ea typeface="Arial"/>
                  <a:cs typeface="Arial"/>
                  <a:sym typeface="Arial"/>
                </a:rPr>
                <a:t>Amenințări și bariere</a:t>
              </a:r>
              <a:endParaRPr b="1" sz="1200">
                <a:solidFill>
                  <a:schemeClr val="lt1"/>
                </a:solidFill>
                <a:latin typeface="Arial"/>
                <a:ea typeface="Arial"/>
                <a:cs typeface="Arial"/>
                <a:sym typeface="Arial"/>
              </a:endParaRPr>
            </a:p>
          </p:txBody>
        </p:sp>
        <p:sp>
          <p:nvSpPr>
            <p:cNvPr id="181" name="Google Shape;181;p10"/>
            <p:cNvSpPr/>
            <p:nvPr/>
          </p:nvSpPr>
          <p:spPr>
            <a:xfrm rot="-5400000">
              <a:off x="4427079" y="2055373"/>
              <a:ext cx="1016640" cy="1679996"/>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2AE6C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0"/>
            <p:cNvSpPr txBox="1"/>
            <p:nvPr/>
          </p:nvSpPr>
          <p:spPr>
            <a:xfrm>
              <a:off x="4587460" y="2387051"/>
              <a:ext cx="1187937" cy="718873"/>
            </a:xfrm>
            <a:prstGeom prst="rect">
              <a:avLst/>
            </a:prstGeom>
            <a:noFill/>
            <a:ln>
              <a:noFill/>
            </a:ln>
          </p:spPr>
          <p:txBody>
            <a:bodyPr anchorCtr="0" anchor="ctr" bIns="256025" lIns="256025" spcFirstLastPara="1" rIns="256025" wrap="square" tIns="256025">
              <a:noAutofit/>
            </a:bodyPr>
            <a:lstStyle/>
            <a:p>
              <a:pPr indent="0" lvl="0" marL="0" marR="0" rtl="0" algn="ctr">
                <a:lnSpc>
                  <a:spcPct val="90000"/>
                </a:lnSpc>
                <a:spcBef>
                  <a:spcPts val="0"/>
                </a:spcBef>
                <a:spcAft>
                  <a:spcPts val="0"/>
                </a:spcAft>
                <a:buClr>
                  <a:schemeClr val="lt1"/>
                </a:buClr>
                <a:buSzPts val="1200"/>
                <a:buFont typeface="Arial"/>
                <a:buNone/>
              </a:pPr>
              <a:r>
                <a:rPr b="1" lang="en-US" sz="1200">
                  <a:solidFill>
                    <a:schemeClr val="lt1"/>
                  </a:solidFill>
                  <a:latin typeface="Arial"/>
                  <a:ea typeface="Arial"/>
                  <a:cs typeface="Arial"/>
                  <a:sym typeface="Arial"/>
                </a:rPr>
                <a:t>Oportunități</a:t>
              </a:r>
              <a:endParaRPr b="1" sz="1200">
                <a:solidFill>
                  <a:schemeClr val="lt1"/>
                </a:solidFill>
                <a:latin typeface="Arial"/>
                <a:ea typeface="Arial"/>
                <a:cs typeface="Arial"/>
                <a:sym typeface="Arial"/>
              </a:endParaRPr>
            </a:p>
          </p:txBody>
        </p:sp>
        <p:sp>
          <p:nvSpPr>
            <p:cNvPr id="183" name="Google Shape;183;p10"/>
            <p:cNvSpPr/>
            <p:nvPr/>
          </p:nvSpPr>
          <p:spPr>
            <a:xfrm>
              <a:off x="5484478" y="2148298"/>
              <a:ext cx="584036" cy="502687"/>
            </a:xfrm>
            <a:custGeom>
              <a:rect b="b" l="l" r="r" t="t"/>
              <a:pathLst>
                <a:path extrusionOk="0" h="120000" w="120000">
                  <a:moveTo>
                    <a:pt x="6455" y="60000"/>
                  </a:moveTo>
                  <a:lnTo>
                    <a:pt x="6455" y="60000"/>
                  </a:lnTo>
                  <a:cubicBezTo>
                    <a:pt x="6455" y="34412"/>
                    <a:pt x="25269" y="12552"/>
                    <a:pt x="50994" y="8248"/>
                  </a:cubicBezTo>
                  <a:cubicBezTo>
                    <a:pt x="76719" y="3944"/>
                    <a:pt x="101861" y="18451"/>
                    <a:pt x="110515" y="42591"/>
                  </a:cubicBezTo>
                  <a:lnTo>
                    <a:pt x="116333" y="42591"/>
                  </a:lnTo>
                  <a:lnTo>
                    <a:pt x="107089" y="60000"/>
                  </a:lnTo>
                  <a:lnTo>
                    <a:pt x="90512" y="42591"/>
                  </a:lnTo>
                  <a:lnTo>
                    <a:pt x="95990" y="42591"/>
                  </a:lnTo>
                  <a:lnTo>
                    <a:pt x="95990" y="42591"/>
                  </a:lnTo>
                  <a:cubicBezTo>
                    <a:pt x="87308" y="27305"/>
                    <a:pt x="68444" y="19462"/>
                    <a:pt x="50286" y="23587"/>
                  </a:cubicBezTo>
                  <a:cubicBezTo>
                    <a:pt x="32128" y="27713"/>
                    <a:pt x="19366" y="42742"/>
                    <a:pt x="19366" y="60000"/>
                  </a:cubicBezTo>
                  <a:close/>
                </a:path>
              </a:pathLst>
            </a:custGeom>
            <a:solidFill>
              <a:srgbClr val="ED237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0"/>
            <p:cNvSpPr/>
            <p:nvPr/>
          </p:nvSpPr>
          <p:spPr>
            <a:xfrm rot="10800000">
              <a:off x="5484466" y="2145820"/>
              <a:ext cx="584043" cy="589008"/>
            </a:xfrm>
            <a:custGeom>
              <a:rect b="b" l="l" r="r" t="t"/>
              <a:pathLst>
                <a:path extrusionOk="0" h="120000" w="120000">
                  <a:moveTo>
                    <a:pt x="7500" y="60000"/>
                  </a:moveTo>
                  <a:lnTo>
                    <a:pt x="7500" y="60000"/>
                  </a:lnTo>
                  <a:cubicBezTo>
                    <a:pt x="7500" y="33813"/>
                    <a:pt x="26752" y="11621"/>
                    <a:pt x="52650" y="7954"/>
                  </a:cubicBezTo>
                  <a:cubicBezTo>
                    <a:pt x="78548" y="4288"/>
                    <a:pt x="103191" y="20267"/>
                    <a:pt x="110442" y="45427"/>
                  </a:cubicBezTo>
                  <a:lnTo>
                    <a:pt x="117589" y="45427"/>
                  </a:lnTo>
                  <a:lnTo>
                    <a:pt x="105000" y="60000"/>
                  </a:lnTo>
                  <a:lnTo>
                    <a:pt x="87589" y="45427"/>
                  </a:lnTo>
                  <a:lnTo>
                    <a:pt x="94583" y="45427"/>
                  </a:lnTo>
                  <a:cubicBezTo>
                    <a:pt x="87678" y="28873"/>
                    <a:pt x="70114" y="19511"/>
                    <a:pt x="52605" y="23050"/>
                  </a:cubicBezTo>
                  <a:cubicBezTo>
                    <a:pt x="35096" y="26590"/>
                    <a:pt x="22500" y="42050"/>
                    <a:pt x="22500" y="60000"/>
                  </a:cubicBezTo>
                  <a:close/>
                </a:path>
              </a:pathLst>
            </a:cu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5" name="Google Shape;185;p10"/>
          <p:cNvSpPr txBox="1"/>
          <p:nvPr>
            <p:ph idx="12" type="sldNum"/>
          </p:nvPr>
        </p:nvSpPr>
        <p:spPr>
          <a:xfrm>
            <a:off x="11730223" y="6450079"/>
            <a:ext cx="152400" cy="177800"/>
          </a:xfrm>
          <a:prstGeom prst="rect">
            <a:avLst/>
          </a:prstGeom>
          <a:noFill/>
          <a:ln>
            <a:noFill/>
          </a:ln>
        </p:spPr>
        <p:txBody>
          <a:bodyPr anchorCtr="0" anchor="t" bIns="0" lIns="0" spcFirstLastPara="1" rIns="0" wrap="square" tIns="0">
            <a:spAutoFit/>
          </a:bodyPr>
          <a:lstStyle/>
          <a:p>
            <a:pPr indent="0" lvl="0" marL="38100" rtl="0" algn="l">
              <a:lnSpc>
                <a:spcPct val="114166"/>
              </a:lnSpc>
              <a:spcBef>
                <a:spcPts val="0"/>
              </a:spcBef>
              <a:spcAft>
                <a:spcPts val="0"/>
              </a:spcAft>
              <a:buNone/>
            </a:pPr>
            <a:fld id="{00000000-1234-1234-1234-123412341234}" type="slidenum">
              <a:rPr lang="en-US"/>
              <a:t>‹#›</a:t>
            </a:fld>
            <a:endParaRPr/>
          </a:p>
        </p:txBody>
      </p:sp>
      <p:sp>
        <p:nvSpPr>
          <p:cNvPr id="186" name="Google Shape;186;p10"/>
          <p:cNvSpPr/>
          <p:nvPr/>
        </p:nvSpPr>
        <p:spPr>
          <a:xfrm>
            <a:off x="5257800" y="1066800"/>
            <a:ext cx="1676400" cy="762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Arial"/>
                <a:ea typeface="Arial"/>
                <a:cs typeface="Arial"/>
                <a:sym typeface="Arial"/>
              </a:rPr>
              <a:t>Interne – Puterile și slăbiciunile municipalității</a:t>
            </a:r>
            <a:endParaRPr b="1" sz="1100">
              <a:solidFill>
                <a:schemeClr val="lt1"/>
              </a:solidFill>
              <a:latin typeface="Arial"/>
              <a:ea typeface="Arial"/>
              <a:cs typeface="Arial"/>
              <a:sym typeface="Arial"/>
            </a:endParaRPr>
          </a:p>
        </p:txBody>
      </p:sp>
      <p:sp>
        <p:nvSpPr>
          <p:cNvPr id="187" name="Google Shape;187;p10"/>
          <p:cNvSpPr/>
          <p:nvPr/>
        </p:nvSpPr>
        <p:spPr>
          <a:xfrm>
            <a:off x="5257800" y="5244791"/>
            <a:ext cx="1676400" cy="6858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Arial"/>
                <a:ea typeface="Arial"/>
                <a:cs typeface="Arial"/>
                <a:sym typeface="Arial"/>
              </a:rPr>
              <a:t>Extern – Sprijinirea și cooperarea cu comunitățile energetice</a:t>
            </a:r>
            <a:endParaRPr b="1" sz="110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6" name="Shape 56"/>
        <p:cNvGrpSpPr/>
        <p:nvPr/>
      </p:nvGrpSpPr>
      <p:grpSpPr>
        <a:xfrm>
          <a:off x="0" y="0"/>
          <a:ext cx="0" cy="0"/>
          <a:chOff x="0" y="0"/>
          <a:chExt cx="0" cy="0"/>
        </a:xfrm>
      </p:grpSpPr>
      <p:grpSp>
        <p:nvGrpSpPr>
          <p:cNvPr id="57" name="Google Shape;57;p2"/>
          <p:cNvGrpSpPr/>
          <p:nvPr/>
        </p:nvGrpSpPr>
        <p:grpSpPr>
          <a:xfrm>
            <a:off x="0" y="7398"/>
            <a:ext cx="12191975" cy="6857986"/>
            <a:chOff x="0" y="0"/>
            <a:chExt cx="12191975" cy="6857986"/>
          </a:xfrm>
        </p:grpSpPr>
        <p:sp>
          <p:nvSpPr>
            <p:cNvPr id="58" name="Google Shape;58;p2"/>
            <p:cNvSpPr/>
            <p:nvPr/>
          </p:nvSpPr>
          <p:spPr>
            <a:xfrm>
              <a:off x="0" y="0"/>
              <a:ext cx="12191975" cy="685798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 name="Google Shape;59;p2"/>
            <p:cNvSpPr/>
            <p:nvPr/>
          </p:nvSpPr>
          <p:spPr>
            <a:xfrm>
              <a:off x="123099" y="6197912"/>
              <a:ext cx="781048" cy="55244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0" name="Google Shape;60;p2"/>
          <p:cNvSpPr txBox="1"/>
          <p:nvPr>
            <p:ph idx="12" type="sldNum"/>
          </p:nvPr>
        </p:nvSpPr>
        <p:spPr>
          <a:xfrm>
            <a:off x="11730223" y="6450079"/>
            <a:ext cx="152400" cy="177800"/>
          </a:xfrm>
          <a:prstGeom prst="rect">
            <a:avLst/>
          </a:prstGeom>
          <a:noFill/>
          <a:ln>
            <a:noFill/>
          </a:ln>
        </p:spPr>
        <p:txBody>
          <a:bodyPr anchorCtr="0" anchor="t" bIns="0" lIns="0" spcFirstLastPara="1" rIns="0" wrap="square" tIns="0">
            <a:spAutoFit/>
          </a:bodyPr>
          <a:lstStyle/>
          <a:p>
            <a:pPr indent="0" lvl="0" marL="38100" rtl="0" algn="l">
              <a:lnSpc>
                <a:spcPct val="114166"/>
              </a:lnSpc>
              <a:spcBef>
                <a:spcPts val="0"/>
              </a:spcBef>
              <a:spcAft>
                <a:spcPts val="0"/>
              </a:spcAft>
              <a:buNone/>
            </a:pPr>
            <a:fld id="{00000000-1234-1234-1234-123412341234}" type="slidenum">
              <a:rPr lang="en-US"/>
              <a:t>‹#›</a:t>
            </a:fld>
            <a:endParaRPr/>
          </a:p>
        </p:txBody>
      </p:sp>
      <p:graphicFrame>
        <p:nvGraphicFramePr>
          <p:cNvPr id="61" name="Google Shape;61;p2"/>
          <p:cNvGraphicFramePr/>
          <p:nvPr/>
        </p:nvGraphicFramePr>
        <p:xfrm>
          <a:off x="228600" y="990601"/>
          <a:ext cx="3000000" cy="3000000"/>
        </p:xfrm>
        <a:graphic>
          <a:graphicData uri="http://schemas.openxmlformats.org/drawingml/2006/table">
            <a:tbl>
              <a:tblPr bandRow="1" firstCol="1" firstRow="1">
                <a:noFill/>
                <a:tableStyleId>{756144BA-EF1C-49CA-A7BC-467289B5D823}</a:tableStyleId>
              </a:tblPr>
              <a:tblGrid>
                <a:gridCol w="2058575"/>
                <a:gridCol w="4418425"/>
              </a:tblGrid>
              <a:tr h="379075">
                <a:tc>
                  <a:txBody>
                    <a:bodyPr/>
                    <a:lstStyle/>
                    <a:p>
                      <a:pPr indent="0" lvl="0" marL="0" marR="0" rtl="0" algn="ctr">
                        <a:lnSpc>
                          <a:spcPct val="172727"/>
                        </a:lnSpc>
                        <a:spcBef>
                          <a:spcPts val="0"/>
                        </a:spcBef>
                        <a:spcAft>
                          <a:spcPts val="0"/>
                        </a:spcAft>
                        <a:buNone/>
                      </a:pPr>
                      <a:r>
                        <a:rPr lang="en-US" sz="1100" u="none" cap="none" strike="noStrike">
                          <a:latin typeface="Arial"/>
                          <a:ea typeface="Arial"/>
                          <a:cs typeface="Arial"/>
                          <a:sym typeface="Arial"/>
                        </a:rPr>
                        <a:t>Numele proiectului</a:t>
                      </a:r>
                      <a:endParaRPr sz="1100" u="none" cap="none" strike="noStrike">
                        <a:latin typeface="Arial"/>
                        <a:ea typeface="Arial"/>
                        <a:cs typeface="Arial"/>
                        <a:sym typeface="Aria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72727"/>
                        </a:lnSpc>
                        <a:spcBef>
                          <a:spcPts val="0"/>
                        </a:spcBef>
                        <a:spcAft>
                          <a:spcPts val="0"/>
                        </a:spcAft>
                        <a:buNone/>
                      </a:pPr>
                      <a:r>
                        <a:rPr lang="en-US" sz="1100" u="none" cap="none" strike="noStrike">
                          <a:latin typeface="Arial"/>
                          <a:ea typeface="Arial"/>
                          <a:cs typeface="Arial"/>
                          <a:sym typeface="Arial"/>
                        </a:rPr>
                        <a:t>Life LOOP – Comunități energetice – Proprietatea locală a puterii</a:t>
                      </a:r>
                      <a:endParaRPr sz="1100" u="none" cap="none" strike="noStrike">
                        <a:latin typeface="Arial"/>
                        <a:ea typeface="Arial"/>
                        <a:cs typeface="Arial"/>
                        <a:sym typeface="Aria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81025">
                <a:tc>
                  <a:txBody>
                    <a:bodyPr/>
                    <a:lstStyle/>
                    <a:p>
                      <a:pPr indent="0" lvl="0" marL="0" marR="0" rtl="0" algn="ctr">
                        <a:lnSpc>
                          <a:spcPct val="172727"/>
                        </a:lnSpc>
                        <a:spcBef>
                          <a:spcPts val="0"/>
                        </a:spcBef>
                        <a:spcAft>
                          <a:spcPts val="0"/>
                        </a:spcAft>
                        <a:buNone/>
                      </a:pPr>
                      <a:r>
                        <a:rPr lang="en-US" sz="1100" u="none" cap="none" strike="noStrike">
                          <a:latin typeface="Arial"/>
                          <a:ea typeface="Arial"/>
                          <a:cs typeface="Arial"/>
                          <a:sym typeface="Arial"/>
                        </a:rPr>
                        <a:t>Acordul de grant</a:t>
                      </a:r>
                      <a:endParaRPr sz="1100" u="none" cap="none" strike="noStrike">
                        <a:latin typeface="Arial"/>
                        <a:ea typeface="Arial"/>
                        <a:cs typeface="Arial"/>
                        <a:sym typeface="Aria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72727"/>
                        </a:lnSpc>
                        <a:spcBef>
                          <a:spcPts val="0"/>
                        </a:spcBef>
                        <a:spcAft>
                          <a:spcPts val="0"/>
                        </a:spcAft>
                        <a:buNone/>
                      </a:pPr>
                      <a:r>
                        <a:rPr b="1" lang="en-US" sz="1100" u="none" cap="none" strike="noStrike">
                          <a:solidFill>
                            <a:schemeClr val="lt1"/>
                          </a:solidFill>
                          <a:latin typeface="Arial"/>
                          <a:ea typeface="Arial"/>
                          <a:cs typeface="Arial"/>
                          <a:sym typeface="Arial"/>
                        </a:rPr>
                        <a:t>101077085</a:t>
                      </a:r>
                      <a:endParaRPr b="1" sz="1100" u="none" cap="none" strike="noStrike">
                        <a:solidFill>
                          <a:schemeClr val="lt1"/>
                        </a:solidFill>
                        <a:latin typeface="Arial"/>
                        <a:ea typeface="Arial"/>
                        <a:cs typeface="Arial"/>
                        <a:sym typeface="Aria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81025">
                <a:tc>
                  <a:txBody>
                    <a:bodyPr/>
                    <a:lstStyle/>
                    <a:p>
                      <a:pPr indent="0" lvl="0" marL="0" marR="0" rtl="0" algn="ctr">
                        <a:lnSpc>
                          <a:spcPct val="172727"/>
                        </a:lnSpc>
                        <a:spcBef>
                          <a:spcPts val="0"/>
                        </a:spcBef>
                        <a:spcAft>
                          <a:spcPts val="0"/>
                        </a:spcAft>
                        <a:buNone/>
                      </a:pPr>
                      <a:r>
                        <a:rPr lang="en-US" sz="1100" u="none" cap="none" strike="noStrike">
                          <a:latin typeface="Arial"/>
                          <a:ea typeface="Arial"/>
                          <a:cs typeface="Arial"/>
                          <a:sym typeface="Arial"/>
                        </a:rPr>
                        <a:t>Durata proiectului</a:t>
                      </a:r>
                      <a:endParaRPr sz="1100" u="none" cap="none" strike="noStrike">
                        <a:latin typeface="Arial"/>
                        <a:ea typeface="Arial"/>
                        <a:cs typeface="Arial"/>
                        <a:sym typeface="Aria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72727"/>
                        </a:lnSpc>
                        <a:spcBef>
                          <a:spcPts val="0"/>
                        </a:spcBef>
                        <a:spcAft>
                          <a:spcPts val="0"/>
                        </a:spcAft>
                        <a:buNone/>
                      </a:pPr>
                      <a:r>
                        <a:rPr b="1" lang="en-US" sz="1100" u="none" cap="none" strike="noStrike">
                          <a:solidFill>
                            <a:schemeClr val="lt1"/>
                          </a:solidFill>
                          <a:latin typeface="Arial"/>
                          <a:ea typeface="Arial"/>
                          <a:cs typeface="Arial"/>
                          <a:sym typeface="Arial"/>
                        </a:rPr>
                        <a:t>2022-2025</a:t>
                      </a:r>
                      <a:endParaRPr b="1" sz="1100" u="none" cap="none" strike="noStrike">
                        <a:solidFill>
                          <a:schemeClr val="lt1"/>
                        </a:solidFill>
                        <a:latin typeface="Arial"/>
                        <a:ea typeface="Arial"/>
                        <a:cs typeface="Arial"/>
                        <a:sym typeface="Aria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81025">
                <a:tc>
                  <a:txBody>
                    <a:bodyPr/>
                    <a:lstStyle/>
                    <a:p>
                      <a:pPr indent="0" lvl="0" marL="0" marR="0" rtl="0" algn="ctr">
                        <a:lnSpc>
                          <a:spcPct val="172727"/>
                        </a:lnSpc>
                        <a:spcBef>
                          <a:spcPts val="0"/>
                        </a:spcBef>
                        <a:spcAft>
                          <a:spcPts val="0"/>
                        </a:spcAft>
                        <a:buNone/>
                      </a:pPr>
                      <a:r>
                        <a:rPr lang="en-US" sz="1100" u="none" cap="none" strike="noStrike">
                          <a:latin typeface="Arial"/>
                          <a:ea typeface="Arial"/>
                          <a:cs typeface="Arial"/>
                          <a:sym typeface="Arial"/>
                        </a:rPr>
                        <a:t>Coordonator de proiect</a:t>
                      </a:r>
                      <a:endParaRPr sz="1100" u="none" cap="none" strike="noStrike">
                        <a:latin typeface="Arial"/>
                        <a:ea typeface="Arial"/>
                        <a:cs typeface="Arial"/>
                        <a:sym typeface="Aria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72727"/>
                        </a:lnSpc>
                        <a:spcBef>
                          <a:spcPts val="0"/>
                        </a:spcBef>
                        <a:spcAft>
                          <a:spcPts val="0"/>
                        </a:spcAft>
                        <a:buNone/>
                      </a:pPr>
                      <a:r>
                        <a:rPr b="1" lang="en-US" sz="1100" u="none" cap="none" strike="noStrike">
                          <a:solidFill>
                            <a:schemeClr val="lt1"/>
                          </a:solidFill>
                          <a:latin typeface="Arial"/>
                          <a:ea typeface="Arial"/>
                          <a:cs typeface="Arial"/>
                          <a:sym typeface="Arial"/>
                        </a:rPr>
                        <a:t>Orașe energetice</a:t>
                      </a:r>
                      <a:endParaRPr b="1" sz="1100" u="none" cap="none" strike="noStrike">
                        <a:solidFill>
                          <a:schemeClr val="lt1"/>
                        </a:solidFill>
                        <a:latin typeface="Arial"/>
                        <a:ea typeface="Arial"/>
                        <a:cs typeface="Arial"/>
                        <a:sym typeface="Aria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11450">
                <a:tc>
                  <a:txBody>
                    <a:bodyPr/>
                    <a:lstStyle/>
                    <a:p>
                      <a:pPr indent="0" lvl="0" marL="0" marR="0" rtl="0" algn="ctr">
                        <a:lnSpc>
                          <a:spcPct val="172727"/>
                        </a:lnSpc>
                        <a:spcBef>
                          <a:spcPts val="0"/>
                        </a:spcBef>
                        <a:spcAft>
                          <a:spcPts val="0"/>
                        </a:spcAft>
                        <a:buNone/>
                      </a:pPr>
                      <a:r>
                        <a:rPr lang="en-US" sz="1100" u="none" cap="none" strike="noStrike">
                          <a:latin typeface="Arial"/>
                          <a:ea typeface="Arial"/>
                          <a:cs typeface="Arial"/>
                          <a:sym typeface="Arial"/>
                        </a:rPr>
                        <a:t>Pachetul de lucru </a:t>
                      </a:r>
                      <a:endParaRPr sz="1100" u="none" cap="none" strike="noStrike">
                        <a:latin typeface="Arial"/>
                        <a:ea typeface="Arial"/>
                        <a:cs typeface="Arial"/>
                        <a:sym typeface="Arial"/>
                      </a:endParaRPr>
                    </a:p>
                    <a:p>
                      <a:pPr indent="0" lvl="0" marL="0" marR="0" rtl="0" algn="ctr">
                        <a:lnSpc>
                          <a:spcPct val="172727"/>
                        </a:lnSpc>
                        <a:spcBef>
                          <a:spcPts val="0"/>
                        </a:spcBef>
                        <a:spcAft>
                          <a:spcPts val="0"/>
                        </a:spcAft>
                        <a:buNone/>
                      </a:pPr>
                      <a:r>
                        <a:rPr lang="en-US" sz="1100" u="none" cap="none" strike="noStrike">
                          <a:latin typeface="Arial"/>
                          <a:ea typeface="Arial"/>
                          <a:cs typeface="Arial"/>
                          <a:sym typeface="Arial"/>
                        </a:rPr>
                        <a:t>Livrează </a:t>
                      </a:r>
                      <a:endParaRPr sz="1100" u="none" cap="none" strike="noStrike">
                        <a:latin typeface="Arial"/>
                        <a:ea typeface="Arial"/>
                        <a:cs typeface="Arial"/>
                        <a:sym typeface="Arial"/>
                      </a:endParaRPr>
                    </a:p>
                    <a:p>
                      <a:pPr indent="0" lvl="0" marL="0" marR="0" rtl="0" algn="ctr">
                        <a:lnSpc>
                          <a:spcPct val="172727"/>
                        </a:lnSpc>
                        <a:spcBef>
                          <a:spcPts val="0"/>
                        </a:spcBef>
                        <a:spcAft>
                          <a:spcPts val="0"/>
                        </a:spcAft>
                        <a:buNone/>
                      </a:pPr>
                      <a:r>
                        <a:rPr lang="en-US" sz="1100" u="none" cap="none" strike="noStrike">
                          <a:latin typeface="Arial"/>
                          <a:ea typeface="Arial"/>
                          <a:cs typeface="Arial"/>
                          <a:sym typeface="Arial"/>
                        </a:rPr>
                        <a:t>Partener responsabil</a:t>
                      </a:r>
                      <a:endParaRPr sz="1100" u="none" cap="none" strike="noStrike">
                        <a:latin typeface="Arial"/>
                        <a:ea typeface="Arial"/>
                        <a:cs typeface="Arial"/>
                        <a:sym typeface="Aria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72727"/>
                        </a:lnSpc>
                        <a:spcBef>
                          <a:spcPts val="0"/>
                        </a:spcBef>
                        <a:spcAft>
                          <a:spcPts val="0"/>
                        </a:spcAft>
                        <a:buNone/>
                      </a:pPr>
                      <a:r>
                        <a:rPr b="1" lang="en-US" sz="1100" u="none" cap="none" strike="noStrike">
                          <a:solidFill>
                            <a:schemeClr val="lt1"/>
                          </a:solidFill>
                          <a:latin typeface="Arial"/>
                          <a:ea typeface="Arial"/>
                          <a:cs typeface="Arial"/>
                          <a:sym typeface="Arial"/>
                        </a:rPr>
                        <a:t>WP5 </a:t>
                      </a:r>
                      <a:endParaRPr b="1" sz="1100" u="none" cap="none" strike="noStrike">
                        <a:solidFill>
                          <a:schemeClr val="lt1"/>
                        </a:solidFill>
                        <a:latin typeface="Arial"/>
                        <a:ea typeface="Arial"/>
                        <a:cs typeface="Arial"/>
                        <a:sym typeface="Arial"/>
                      </a:endParaRPr>
                    </a:p>
                    <a:p>
                      <a:pPr indent="0" lvl="0" marL="0" marR="0" rtl="0" algn="ctr">
                        <a:lnSpc>
                          <a:spcPct val="172727"/>
                        </a:lnSpc>
                        <a:spcBef>
                          <a:spcPts val="0"/>
                        </a:spcBef>
                        <a:spcAft>
                          <a:spcPts val="0"/>
                        </a:spcAft>
                        <a:buNone/>
                      </a:pPr>
                      <a:r>
                        <a:rPr b="1" lang="en-US" sz="1100" u="none" cap="none" strike="noStrike">
                          <a:solidFill>
                            <a:schemeClr val="lt1"/>
                          </a:solidFill>
                          <a:latin typeface="Arial"/>
                          <a:ea typeface="Arial"/>
                          <a:cs typeface="Arial"/>
                          <a:sym typeface="Arial"/>
                        </a:rPr>
                        <a:t>D5.2 Set de șabloane </a:t>
                      </a:r>
                      <a:endParaRPr b="1" sz="1100" u="none" cap="none" strike="noStrike">
                        <a:solidFill>
                          <a:schemeClr val="lt1"/>
                        </a:solidFill>
                        <a:latin typeface="Arial"/>
                        <a:ea typeface="Arial"/>
                        <a:cs typeface="Arial"/>
                        <a:sym typeface="Arial"/>
                      </a:endParaRPr>
                    </a:p>
                    <a:p>
                      <a:pPr indent="0" lvl="0" marL="0" marR="0" rtl="0" algn="ctr">
                        <a:lnSpc>
                          <a:spcPct val="172727"/>
                        </a:lnSpc>
                        <a:spcBef>
                          <a:spcPts val="0"/>
                        </a:spcBef>
                        <a:spcAft>
                          <a:spcPts val="0"/>
                        </a:spcAft>
                        <a:buNone/>
                      </a:pPr>
                      <a:r>
                        <a:rPr b="1" lang="en-US" sz="1100" u="none" cap="none" strike="noStrike">
                          <a:solidFill>
                            <a:schemeClr val="lt1"/>
                          </a:solidFill>
                          <a:latin typeface="Arial"/>
                          <a:ea typeface="Arial"/>
                          <a:cs typeface="Arial"/>
                          <a:sym typeface="Arial"/>
                        </a:rPr>
                        <a:t>Cooperativă energetică Electra</a:t>
                      </a:r>
                      <a:endParaRPr b="1" sz="1100" u="none" cap="none" strike="noStrike">
                        <a:solidFill>
                          <a:schemeClr val="lt1"/>
                        </a:solidFill>
                        <a:latin typeface="Arial"/>
                        <a:ea typeface="Arial"/>
                        <a:cs typeface="Arial"/>
                        <a:sym typeface="Aria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62" name="Google Shape;62;p2"/>
          <p:cNvSpPr/>
          <p:nvPr/>
        </p:nvSpPr>
        <p:spPr>
          <a:xfrm>
            <a:off x="228600" y="4442172"/>
            <a:ext cx="5334000" cy="1692771"/>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lt1"/>
              </a:buClr>
              <a:buSzPts val="1200"/>
              <a:buFont typeface="Arial"/>
              <a:buNone/>
            </a:pPr>
            <a:r>
              <a:rPr b="1" lang="en-US" sz="1200">
                <a:solidFill>
                  <a:schemeClr val="lt1"/>
                </a:solidFill>
                <a:latin typeface="Arial"/>
                <a:ea typeface="Arial"/>
                <a:cs typeface="Arial"/>
                <a:sym typeface="Arial"/>
              </a:rPr>
              <a:t>Disclaimer</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Clr>
                <a:schemeClr val="lt1"/>
              </a:buClr>
              <a:buSzPts val="1000"/>
              <a:buFont typeface="Arial"/>
              <a:buNone/>
            </a:pPr>
            <a:r>
              <a:rPr lang="en-US" sz="1000">
                <a:solidFill>
                  <a:schemeClr val="lt1"/>
                </a:solidFill>
                <a:latin typeface="Arial"/>
                <a:ea typeface="Arial"/>
                <a:cs typeface="Arial"/>
                <a:sym typeface="Arial"/>
              </a:rPr>
              <a:t>Responsabilitatea acestei publicații revine autorilor și reflectă doar punctul de vedere al autorilor. Opiniile și opiniile exprimate nu le reflectă neapărat pe cele ale Comisiei Europene sau ale CINEA. Nici Uniunea Europeană, nici autoritatea care acordă grantul nu pot fi trași la răspundere pentru acestea.</a:t>
            </a:r>
            <a:endParaRPr b="0" i="0" sz="10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Clr>
                <a:schemeClr val="lt1"/>
              </a:buClr>
              <a:buSzPts val="1000"/>
              <a:buFont typeface="Arial"/>
              <a:buNone/>
            </a:pPr>
            <a:r>
              <a:rPr lang="en-US" sz="1000">
                <a:solidFill>
                  <a:schemeClr val="lt1"/>
                </a:solidFill>
                <a:latin typeface="Arial"/>
                <a:ea typeface="Arial"/>
                <a:cs typeface="Arial"/>
                <a:sym typeface="Arial"/>
              </a:rPr>
              <a:t>Consorțiul LIFE LOOP în ansamblul său și nici o parte individuală nu oferă nicio asigurare că informațiile prezentate în prezentul document sunt adecvate pentru utilizare imediată și nu își asumă nicio răspundere pentru nicio pierdere sau daună suferită de orice persoană și/sau entitate care utilizează aceste informații.</a:t>
            </a:r>
            <a:endParaRPr b="0" i="0" sz="1000" u="none" cap="none" strike="noStrike">
              <a:solidFill>
                <a:schemeClr val="lt1"/>
              </a:solidFill>
              <a:latin typeface="Arial"/>
              <a:ea typeface="Arial"/>
              <a:cs typeface="Arial"/>
              <a:sym typeface="Arial"/>
            </a:endParaRPr>
          </a:p>
        </p:txBody>
      </p:sp>
      <p:sp>
        <p:nvSpPr>
          <p:cNvPr id="63" name="Google Shape;63;p2"/>
          <p:cNvSpPr/>
          <p:nvPr/>
        </p:nvSpPr>
        <p:spPr>
          <a:xfrm>
            <a:off x="1027246" y="6205310"/>
            <a:ext cx="8153400" cy="281295"/>
          </a:xfrm>
          <a:prstGeom prst="rect">
            <a:avLst/>
          </a:prstGeom>
          <a:noFill/>
          <a:ln>
            <a:noFill/>
          </a:ln>
        </p:spPr>
        <p:txBody>
          <a:bodyPr anchorCtr="0" anchor="t" bIns="45700" lIns="91425" spcFirstLastPara="1" rIns="91425" wrap="square" tIns="45700">
            <a:spAutoFit/>
          </a:bodyPr>
          <a:lstStyle/>
          <a:p>
            <a:pPr indent="0" lvl="0" marL="12700" marR="0" rtl="0" algn="l">
              <a:lnSpc>
                <a:spcPct val="137083"/>
              </a:lnSpc>
              <a:spcBef>
                <a:spcPts val="0"/>
              </a:spcBef>
              <a:spcAft>
                <a:spcPts val="0"/>
              </a:spcAft>
              <a:buNone/>
            </a:pPr>
            <a:r>
              <a:rPr lang="en-US" sz="1200">
                <a:solidFill>
                  <a:schemeClr val="lt1"/>
                </a:solidFill>
                <a:latin typeface="Arial"/>
                <a:ea typeface="Arial"/>
                <a:cs typeface="Arial"/>
                <a:sym typeface="Arial"/>
              </a:rPr>
              <a:t>Acest proiect a primit finanțare din partea programului LIFE al Uniunii Europene în temeiul acordului de grant nr. 101077085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3"/>
          <p:cNvSpPr txBox="1"/>
          <p:nvPr>
            <p:ph idx="12" type="sldNum"/>
          </p:nvPr>
        </p:nvSpPr>
        <p:spPr>
          <a:xfrm>
            <a:off x="11730223" y="6450079"/>
            <a:ext cx="152400" cy="177800"/>
          </a:xfrm>
          <a:prstGeom prst="rect">
            <a:avLst/>
          </a:prstGeom>
          <a:noFill/>
          <a:ln>
            <a:noFill/>
          </a:ln>
        </p:spPr>
        <p:txBody>
          <a:bodyPr anchorCtr="0" anchor="t" bIns="0" lIns="0" spcFirstLastPara="1" rIns="0" wrap="square" tIns="0">
            <a:spAutoFit/>
          </a:bodyPr>
          <a:lstStyle/>
          <a:p>
            <a:pPr indent="0" lvl="0" marL="38100" rtl="0" algn="l">
              <a:lnSpc>
                <a:spcPct val="114166"/>
              </a:lnSpc>
              <a:spcBef>
                <a:spcPts val="0"/>
              </a:spcBef>
              <a:spcAft>
                <a:spcPts val="0"/>
              </a:spcAft>
              <a:buNone/>
            </a:pPr>
            <a:fld id="{00000000-1234-1234-1234-123412341234}" type="slidenum">
              <a:rPr lang="en-US"/>
              <a:t>‹#›</a:t>
            </a:fld>
            <a:endParaRPr/>
          </a:p>
        </p:txBody>
      </p:sp>
      <p:sp>
        <p:nvSpPr>
          <p:cNvPr id="69" name="Google Shape;69;p3"/>
          <p:cNvSpPr/>
          <p:nvPr/>
        </p:nvSpPr>
        <p:spPr>
          <a:xfrm>
            <a:off x="380999" y="990600"/>
            <a:ext cx="11501623" cy="5105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dk2"/>
                </a:solidFill>
                <a:latin typeface="Arial"/>
                <a:ea typeface="Arial"/>
                <a:cs typeface="Arial"/>
                <a:sym typeface="Arial"/>
              </a:rPr>
              <a:t>Observații introductive</a:t>
            </a:r>
            <a:endParaRPr/>
          </a:p>
          <a:p>
            <a:pPr indent="0" lvl="0" marL="0" marR="0" rtl="0" algn="just">
              <a:spcBef>
                <a:spcPts val="0"/>
              </a:spcBef>
              <a:spcAft>
                <a:spcPts val="0"/>
              </a:spcAft>
              <a:buNone/>
            </a:pPr>
            <a:r>
              <a:t/>
            </a:r>
            <a:endParaRPr sz="1400">
              <a:solidFill>
                <a:schemeClr val="dk2"/>
              </a:solidFill>
              <a:latin typeface="Arial"/>
              <a:ea typeface="Arial"/>
              <a:cs typeface="Arial"/>
              <a:sym typeface="Arial"/>
            </a:endParaRPr>
          </a:p>
          <a:p>
            <a:pPr indent="0" lvl="0" marL="0" marR="0" rtl="0" algn="just">
              <a:spcBef>
                <a:spcPts val="0"/>
              </a:spcBef>
              <a:spcAft>
                <a:spcPts val="0"/>
              </a:spcAft>
              <a:buNone/>
            </a:pPr>
            <a:r>
              <a:rPr lang="en-US" sz="1400">
                <a:solidFill>
                  <a:schemeClr val="dk2"/>
                </a:solidFill>
                <a:latin typeface="Arial"/>
                <a:ea typeface="Arial"/>
                <a:cs typeface="Arial"/>
                <a:sym typeface="Arial"/>
              </a:rPr>
              <a:t>În Europa, dar și în întreaga lume, proiectele energetice comunitare câștigă din ce în ce mai multă atenție și sunt recunoscute ca fiind soluția practică pentru realizarea unei tranziții energetice democratice, favorabile incluziunii și durabile, cu cetățenii și comunitățile locale în centrul său. Comunitățile energetice contribuie în mod semnificativ la creșterea investițiilor în proiectele locale privind energia din surse regenerabile, asigurând în același timp acceptarea socială a acestor proiecte. În plus, inițiativele conduse de cetățeni și comunitățile energetice care au o legătură strânsă cu mediul local, își pun în aplicare proiectele cu prudență cu privire la protecția mediului local, atingând echilibrul dorit între energia din surse regenerabile și protecția mediului. </a:t>
            </a:r>
            <a:endParaRPr/>
          </a:p>
          <a:p>
            <a:pPr indent="0" lvl="0" marL="0" marR="0" rtl="0" algn="just">
              <a:spcBef>
                <a:spcPts val="0"/>
              </a:spcBef>
              <a:spcAft>
                <a:spcPts val="0"/>
              </a:spcAft>
              <a:buNone/>
            </a:pPr>
            <a:r>
              <a:t/>
            </a:r>
            <a:endParaRPr sz="1400">
              <a:solidFill>
                <a:schemeClr val="dk2"/>
              </a:solidFill>
              <a:latin typeface="Arial"/>
              <a:ea typeface="Arial"/>
              <a:cs typeface="Arial"/>
              <a:sym typeface="Arial"/>
            </a:endParaRPr>
          </a:p>
          <a:p>
            <a:pPr indent="0" lvl="0" marL="0" marR="0" rtl="0" algn="just">
              <a:spcBef>
                <a:spcPts val="0"/>
              </a:spcBef>
              <a:spcAft>
                <a:spcPts val="0"/>
              </a:spcAft>
              <a:buNone/>
            </a:pPr>
            <a:r>
              <a:rPr lang="en-US" sz="1400">
                <a:solidFill>
                  <a:schemeClr val="dk2"/>
                </a:solidFill>
                <a:latin typeface="Arial"/>
                <a:ea typeface="Arial"/>
                <a:cs typeface="Arial"/>
                <a:sym typeface="Arial"/>
              </a:rPr>
              <a:t>Realizarea acestor obiective necesită ca aceste proiecte să fie conduse în primul rând de cetățenii locali și de întreprinderile mici și mijlocii, cu sprijinul activ și/sau participarea autorităților publice locale pentru a maximiza beneficiile producției de energie curată asupra economiei și societății locale. Lucrând împreună, </a:t>
            </a:r>
            <a:r>
              <a:rPr b="1" lang="en-US" sz="1400">
                <a:solidFill>
                  <a:srgbClr val="FFC000"/>
                </a:solidFill>
                <a:latin typeface="Arial"/>
                <a:ea typeface="Arial"/>
                <a:cs typeface="Arial"/>
                <a:sym typeface="Arial"/>
              </a:rPr>
              <a:t>municipalitățile și comunitățile energetice pot </a:t>
            </a:r>
            <a:r>
              <a:rPr lang="en-US" sz="1400">
                <a:solidFill>
                  <a:schemeClr val="dk2"/>
                </a:solidFill>
                <a:latin typeface="Arial"/>
                <a:ea typeface="Arial"/>
                <a:cs typeface="Arial"/>
                <a:sym typeface="Arial"/>
              </a:rPr>
              <a:t>accesa o serie de resurse valoroase și diverse, inclusiv implicarea comunităților locale, mobilizarea capitalului local, accesarea rețelelor specializate și utilizarea unei game largi de capacități și competențe. În plus, municipalitățile pot mobiliza comunitățile locale în diferite moduri, pot accesa fonduri publice, terenuri, rețele și pot dezvolta strategii și politici de susținere. </a:t>
            </a:r>
            <a:endParaRPr/>
          </a:p>
          <a:p>
            <a:pPr indent="0" lvl="0" marL="0" marR="0" rtl="0" algn="just">
              <a:spcBef>
                <a:spcPts val="0"/>
              </a:spcBef>
              <a:spcAft>
                <a:spcPts val="0"/>
              </a:spcAft>
              <a:buNone/>
            </a:pPr>
            <a:r>
              <a:rPr lang="en-US" sz="1400">
                <a:solidFill>
                  <a:schemeClr val="dk2"/>
                </a:solidFill>
                <a:latin typeface="Arial"/>
                <a:ea typeface="Arial"/>
                <a:cs typeface="Arial"/>
                <a:sym typeface="Arial"/>
              </a:rPr>
              <a:t>Deși municipalitățile locale s-au angajat să atingă obiective în materie de energie, climă și mediu, realizarea acestora poate fi o provocare, în special fără sprijinul și implicarea cetățenilor locali. Acest lucru evidențiază, de asemenea, </a:t>
            </a:r>
            <a:r>
              <a:rPr b="1" lang="en-US" sz="1400">
                <a:solidFill>
                  <a:srgbClr val="ED237A"/>
                </a:solidFill>
                <a:latin typeface="Arial"/>
                <a:ea typeface="Arial"/>
                <a:cs typeface="Arial"/>
                <a:sym typeface="Arial"/>
              </a:rPr>
              <a:t>terenul comun </a:t>
            </a:r>
            <a:r>
              <a:rPr lang="en-US" sz="1400">
                <a:solidFill>
                  <a:schemeClr val="dk2"/>
                </a:solidFill>
                <a:latin typeface="Arial"/>
                <a:ea typeface="Arial"/>
                <a:cs typeface="Arial"/>
                <a:sym typeface="Arial"/>
              </a:rPr>
              <a:t>între comunitățile energetice și municipalități. Prin urmare, stabilirea unei cooperări stabile și productive între aceste părți poate aduce beneficii atât pentru comunitatea locală, cât și pentru comunitatea locală. </a:t>
            </a:r>
            <a:endParaRPr/>
          </a:p>
          <a:p>
            <a:pPr indent="0" lvl="0" marL="0" marR="0" rtl="0" algn="just">
              <a:spcBef>
                <a:spcPts val="0"/>
              </a:spcBef>
              <a:spcAft>
                <a:spcPts val="0"/>
              </a:spcAft>
              <a:buNone/>
            </a:pPr>
            <a:r>
              <a:t/>
            </a:r>
            <a:endParaRPr sz="1400">
              <a:solidFill>
                <a:schemeClr val="dk2"/>
              </a:solidFill>
              <a:latin typeface="Arial"/>
              <a:ea typeface="Arial"/>
              <a:cs typeface="Arial"/>
              <a:sym typeface="Arial"/>
            </a:endParaRPr>
          </a:p>
          <a:p>
            <a:pPr indent="0" lvl="0" marL="0" marR="0" rtl="0" algn="just">
              <a:spcBef>
                <a:spcPts val="0"/>
              </a:spcBef>
              <a:spcAft>
                <a:spcPts val="0"/>
              </a:spcAft>
              <a:buNone/>
            </a:pPr>
            <a:r>
              <a:rPr lang="en-US" sz="1400">
                <a:solidFill>
                  <a:schemeClr val="dk2"/>
                </a:solidFill>
                <a:latin typeface="Arial"/>
                <a:ea typeface="Arial"/>
                <a:cs typeface="Arial"/>
                <a:sym typeface="Arial"/>
              </a:rPr>
              <a:t>În ciuda potențialelor beneficii, cooperarea dintre comunitățile energetice și municipalitățile locale în dezvoltarea de proiecte energetice comunitare se poate confrunta cu diverse obstacole. Prin urmare, </a:t>
            </a:r>
            <a:r>
              <a:rPr b="1" lang="en-US" sz="1400">
                <a:solidFill>
                  <a:srgbClr val="2AE6C7"/>
                </a:solidFill>
                <a:latin typeface="Arial"/>
                <a:ea typeface="Arial"/>
                <a:cs typeface="Arial"/>
                <a:sym typeface="Arial"/>
              </a:rPr>
              <a:t>identificarea și analizarea </a:t>
            </a:r>
            <a:r>
              <a:rPr lang="en-US" sz="1400">
                <a:solidFill>
                  <a:schemeClr val="dk2"/>
                </a:solidFill>
                <a:latin typeface="Arial"/>
                <a:ea typeface="Arial"/>
                <a:cs typeface="Arial"/>
                <a:sym typeface="Arial"/>
              </a:rPr>
              <a:t>barierelor și a oportunităților vă poate ajuta să vă pregătiți mai bine pentru a depăși barierele identificate și pentru a maximiza oportunitățile identificate.</a:t>
            </a:r>
            <a:endParaRPr/>
          </a:p>
        </p:txBody>
      </p:sp>
      <p:sp>
        <p:nvSpPr>
          <p:cNvPr id="70" name="Google Shape;70;p3"/>
          <p:cNvSpPr/>
          <p:nvPr/>
        </p:nvSpPr>
        <p:spPr>
          <a:xfrm>
            <a:off x="838200" y="6200431"/>
            <a:ext cx="8153400" cy="281295"/>
          </a:xfrm>
          <a:prstGeom prst="rect">
            <a:avLst/>
          </a:prstGeom>
          <a:noFill/>
          <a:ln>
            <a:noFill/>
          </a:ln>
        </p:spPr>
        <p:txBody>
          <a:bodyPr anchorCtr="0" anchor="t" bIns="45700" lIns="91425" spcFirstLastPara="1" rIns="91425" wrap="square" tIns="45700">
            <a:spAutoFit/>
          </a:bodyPr>
          <a:lstStyle/>
          <a:p>
            <a:pPr indent="0" lvl="0" marL="12700" marR="0" rtl="0" algn="l">
              <a:lnSpc>
                <a:spcPct val="137083"/>
              </a:lnSpc>
              <a:spcBef>
                <a:spcPts val="0"/>
              </a:spcBef>
              <a:spcAft>
                <a:spcPts val="0"/>
              </a:spcAft>
              <a:buNone/>
            </a:pPr>
            <a:r>
              <a:rPr lang="en-US" sz="1200">
                <a:solidFill>
                  <a:srgbClr val="002060"/>
                </a:solidFill>
                <a:latin typeface="Arial"/>
                <a:ea typeface="Arial"/>
                <a:cs typeface="Arial"/>
                <a:sym typeface="Arial"/>
              </a:rPr>
              <a:t>Acest proiect a primit finanțare din partea programului LIFE al Uniunii Europene în temeiul acordului de grant nr. 101077085</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4"/>
          <p:cNvSpPr txBox="1"/>
          <p:nvPr>
            <p:ph idx="12" type="sldNum"/>
          </p:nvPr>
        </p:nvSpPr>
        <p:spPr>
          <a:xfrm>
            <a:off x="11730223" y="6450079"/>
            <a:ext cx="152400" cy="177800"/>
          </a:xfrm>
          <a:prstGeom prst="rect">
            <a:avLst/>
          </a:prstGeom>
          <a:noFill/>
          <a:ln>
            <a:noFill/>
          </a:ln>
        </p:spPr>
        <p:txBody>
          <a:bodyPr anchorCtr="0" anchor="t" bIns="0" lIns="0" spcFirstLastPara="1" rIns="0" wrap="square" tIns="0">
            <a:spAutoFit/>
          </a:bodyPr>
          <a:lstStyle/>
          <a:p>
            <a:pPr indent="0" lvl="0" marL="38100" rtl="0" algn="l">
              <a:lnSpc>
                <a:spcPct val="114166"/>
              </a:lnSpc>
              <a:spcBef>
                <a:spcPts val="0"/>
              </a:spcBef>
              <a:spcAft>
                <a:spcPts val="0"/>
              </a:spcAft>
              <a:buNone/>
            </a:pPr>
            <a:fld id="{00000000-1234-1234-1234-123412341234}" type="slidenum">
              <a:rPr lang="en-US"/>
              <a:t>‹#›</a:t>
            </a:fld>
            <a:endParaRPr/>
          </a:p>
        </p:txBody>
      </p:sp>
      <p:sp>
        <p:nvSpPr>
          <p:cNvPr id="76" name="Google Shape;76;p4"/>
          <p:cNvSpPr/>
          <p:nvPr/>
        </p:nvSpPr>
        <p:spPr>
          <a:xfrm>
            <a:off x="332791" y="938986"/>
            <a:ext cx="11397431" cy="50292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400">
                <a:solidFill>
                  <a:schemeClr val="dk2"/>
                </a:solidFill>
                <a:latin typeface="Arial"/>
                <a:ea typeface="Arial"/>
                <a:cs typeface="Arial"/>
                <a:sym typeface="Arial"/>
              </a:rPr>
              <a:t>Modelul de analiză SWOT, care evaluează punctele forte, slăbiciunile, oportunitățile și amenințările (SWOT) ale unei organizații sau proiecte, servește drept </a:t>
            </a:r>
            <a:r>
              <a:rPr b="1" lang="en-US" sz="1400" u="sng">
                <a:solidFill>
                  <a:schemeClr val="dk2"/>
                </a:solidFill>
                <a:latin typeface="Arial"/>
                <a:ea typeface="Arial"/>
                <a:cs typeface="Arial"/>
                <a:sym typeface="Arial"/>
              </a:rPr>
              <a:t>bază</a:t>
            </a:r>
            <a:r>
              <a:rPr b="1" lang="en-US" sz="1400">
                <a:solidFill>
                  <a:schemeClr val="dk2"/>
                </a:solidFill>
                <a:latin typeface="Arial"/>
                <a:ea typeface="Arial"/>
                <a:cs typeface="Arial"/>
                <a:sym typeface="Arial"/>
              </a:rPr>
              <a:t> </a:t>
            </a:r>
            <a:r>
              <a:rPr lang="en-US" sz="1400">
                <a:solidFill>
                  <a:schemeClr val="dk2"/>
                </a:solidFill>
                <a:latin typeface="Arial"/>
                <a:ea typeface="Arial"/>
                <a:cs typeface="Arial"/>
                <a:sym typeface="Arial"/>
              </a:rPr>
              <a:t>pentru următorul model de analiză a oportunităților și barierelor proiectelor energetice comunitare, cu un accent deosebit pe cooperarea cu autoritățile publice locale.</a:t>
            </a:r>
            <a:endParaRPr/>
          </a:p>
          <a:p>
            <a:pPr indent="0" lvl="0" marL="0" marR="0" rtl="0" algn="just">
              <a:spcBef>
                <a:spcPts val="0"/>
              </a:spcBef>
              <a:spcAft>
                <a:spcPts val="0"/>
              </a:spcAft>
              <a:buNone/>
            </a:pPr>
            <a:r>
              <a:t/>
            </a:r>
            <a:endParaRPr sz="1400">
              <a:solidFill>
                <a:schemeClr val="dk2"/>
              </a:solidFill>
              <a:latin typeface="Arial"/>
              <a:ea typeface="Arial"/>
              <a:cs typeface="Arial"/>
              <a:sym typeface="Arial"/>
            </a:endParaRPr>
          </a:p>
          <a:p>
            <a:pPr indent="0" lvl="0" marL="0" marR="0" rtl="0" algn="just">
              <a:spcBef>
                <a:spcPts val="0"/>
              </a:spcBef>
              <a:spcAft>
                <a:spcPts val="0"/>
              </a:spcAft>
              <a:buNone/>
            </a:pPr>
            <a:r>
              <a:t/>
            </a:r>
            <a:endParaRPr sz="1400">
              <a:solidFill>
                <a:schemeClr val="dk2"/>
              </a:solidFill>
              <a:latin typeface="Arial"/>
              <a:ea typeface="Arial"/>
              <a:cs typeface="Arial"/>
              <a:sym typeface="Arial"/>
            </a:endParaRPr>
          </a:p>
          <a:p>
            <a:pPr indent="0" lvl="0" marL="0" marR="0" rtl="0" algn="just">
              <a:spcBef>
                <a:spcPts val="0"/>
              </a:spcBef>
              <a:spcAft>
                <a:spcPts val="0"/>
              </a:spcAft>
              <a:buNone/>
            </a:pPr>
            <a:r>
              <a:t/>
            </a:r>
            <a:endParaRPr sz="1400">
              <a:solidFill>
                <a:schemeClr val="dk2"/>
              </a:solidFill>
              <a:latin typeface="Arial"/>
              <a:ea typeface="Arial"/>
              <a:cs typeface="Arial"/>
              <a:sym typeface="Arial"/>
            </a:endParaRPr>
          </a:p>
          <a:p>
            <a:pPr indent="0" lvl="0" marL="0" marR="0" rtl="0" algn="just">
              <a:spcBef>
                <a:spcPts val="0"/>
              </a:spcBef>
              <a:spcAft>
                <a:spcPts val="0"/>
              </a:spcAft>
              <a:buNone/>
            </a:pPr>
            <a:r>
              <a:t/>
            </a:r>
            <a:endParaRPr sz="1400">
              <a:solidFill>
                <a:schemeClr val="dk2"/>
              </a:solidFill>
              <a:latin typeface="Arial"/>
              <a:ea typeface="Arial"/>
              <a:cs typeface="Arial"/>
              <a:sym typeface="Arial"/>
            </a:endParaRPr>
          </a:p>
        </p:txBody>
      </p:sp>
      <p:pic>
        <p:nvPicPr>
          <p:cNvPr id="77" name="Google Shape;77;p4"/>
          <p:cNvPicPr preferRelativeResize="0"/>
          <p:nvPr/>
        </p:nvPicPr>
        <p:blipFill rotWithShape="1">
          <a:blip r:embed="rId3">
            <a:alphaModFix/>
          </a:blip>
          <a:srcRect b="0" l="0" r="0" t="0"/>
          <a:stretch/>
        </p:blipFill>
        <p:spPr>
          <a:xfrm>
            <a:off x="349068" y="2384242"/>
            <a:ext cx="4657568" cy="3162232"/>
          </a:xfrm>
          <a:prstGeom prst="rect">
            <a:avLst/>
          </a:prstGeom>
          <a:noFill/>
          <a:ln>
            <a:noFill/>
          </a:ln>
        </p:spPr>
      </p:pic>
      <p:sp>
        <p:nvSpPr>
          <p:cNvPr id="78" name="Google Shape;78;p4"/>
          <p:cNvSpPr/>
          <p:nvPr/>
        </p:nvSpPr>
        <p:spPr>
          <a:xfrm>
            <a:off x="5710423" y="2133600"/>
            <a:ext cx="6096000" cy="252376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ED237A"/>
                </a:solidFill>
                <a:latin typeface="Arial"/>
                <a:ea typeface="Arial"/>
                <a:cs typeface="Arial"/>
                <a:sym typeface="Arial"/>
              </a:rPr>
              <a:t>Cum se utilizează acest șablon</a:t>
            </a:r>
            <a:endParaRPr/>
          </a:p>
          <a:p>
            <a:pPr indent="0" lvl="0" marL="0" marR="0" rtl="0" algn="just">
              <a:spcBef>
                <a:spcPts val="0"/>
              </a:spcBef>
              <a:spcAft>
                <a:spcPts val="0"/>
              </a:spcAft>
              <a:buNone/>
            </a:pPr>
            <a:r>
              <a:t/>
            </a:r>
            <a:endParaRPr sz="1400">
              <a:solidFill>
                <a:schemeClr val="dk2"/>
              </a:solidFill>
              <a:latin typeface="Arial"/>
              <a:ea typeface="Arial"/>
              <a:cs typeface="Arial"/>
              <a:sym typeface="Arial"/>
            </a:endParaRPr>
          </a:p>
          <a:p>
            <a:pPr indent="0" lvl="0" marL="0" marR="0" rtl="0" algn="just">
              <a:spcBef>
                <a:spcPts val="0"/>
              </a:spcBef>
              <a:spcAft>
                <a:spcPts val="0"/>
              </a:spcAft>
              <a:buNone/>
            </a:pPr>
            <a:r>
              <a:rPr b="1" lang="en-US" sz="1400">
                <a:solidFill>
                  <a:srgbClr val="ED237A"/>
                </a:solidFill>
                <a:latin typeface="Arial"/>
                <a:ea typeface="Arial"/>
                <a:cs typeface="Arial"/>
                <a:sym typeface="Arial"/>
              </a:rPr>
              <a:t>Vă atragem atenția asupra faptului </a:t>
            </a:r>
            <a:r>
              <a:rPr lang="en-US" sz="1400">
                <a:solidFill>
                  <a:schemeClr val="dk2"/>
                </a:solidFill>
                <a:latin typeface="Arial"/>
                <a:ea typeface="Arial"/>
                <a:cs typeface="Arial"/>
                <a:sym typeface="Arial"/>
              </a:rPr>
              <a:t>că acest model este destinat să ofere </a:t>
            </a:r>
            <a:r>
              <a:rPr b="1" lang="en-US" sz="1400">
                <a:solidFill>
                  <a:srgbClr val="FFC000"/>
                </a:solidFill>
                <a:latin typeface="Arial"/>
                <a:ea typeface="Arial"/>
                <a:cs typeface="Arial"/>
                <a:sym typeface="Arial"/>
              </a:rPr>
              <a:t>orientări</a:t>
            </a:r>
            <a:r>
              <a:rPr lang="en-US" sz="1400">
                <a:solidFill>
                  <a:schemeClr val="dk2"/>
                </a:solidFill>
                <a:latin typeface="Arial"/>
                <a:ea typeface="Arial"/>
                <a:cs typeface="Arial"/>
                <a:sym typeface="Arial"/>
              </a:rPr>
              <a:t> și să </a:t>
            </a:r>
            <a:r>
              <a:rPr b="1" lang="en-US" sz="1400">
                <a:solidFill>
                  <a:srgbClr val="ED237A"/>
                </a:solidFill>
                <a:latin typeface="Arial"/>
                <a:ea typeface="Arial"/>
                <a:cs typeface="Arial"/>
                <a:sym typeface="Arial"/>
              </a:rPr>
              <a:t>stabilească principalele puncte </a:t>
            </a:r>
            <a:r>
              <a:rPr lang="en-US" sz="1400">
                <a:solidFill>
                  <a:schemeClr val="dk2"/>
                </a:solidFill>
                <a:latin typeface="Arial"/>
                <a:ea typeface="Arial"/>
                <a:cs typeface="Arial"/>
                <a:sym typeface="Arial"/>
              </a:rPr>
              <a:t>de analiză a oportunităților și a barierelor în urma modelului de analiză SWOT.  Cititorii și utilizatorii ar trebui să adapteze următoarea analiză pentru a se potrivi nevoilor și situației Comunității Energiei; prin urmare, pe baza informațiilor și a direcțiilor furnizate, puteți proiecta analiza SWOT pentru a răspunde nevoilor locale, pentru a reflecta situația locală și pentru a identifica barierele și oportunitățile locale atunci când încercați să interacționați cu municipalitățile locale.</a:t>
            </a:r>
            <a:endParaRPr/>
          </a:p>
          <a:p>
            <a:pPr indent="0" lvl="0" marL="0" marR="0" rtl="0" algn="just">
              <a:spcBef>
                <a:spcPts val="0"/>
              </a:spcBef>
              <a:spcAft>
                <a:spcPts val="0"/>
              </a:spcAft>
              <a:buNone/>
            </a:pPr>
            <a:r>
              <a:t/>
            </a:r>
            <a:endParaRPr sz="1400">
              <a:solidFill>
                <a:schemeClr val="dk2"/>
              </a:solidFill>
              <a:latin typeface="Arial"/>
              <a:ea typeface="Arial"/>
              <a:cs typeface="Arial"/>
              <a:sym typeface="Arial"/>
            </a:endParaRPr>
          </a:p>
        </p:txBody>
      </p:sp>
      <p:sp>
        <p:nvSpPr>
          <p:cNvPr id="79" name="Google Shape;79;p4"/>
          <p:cNvSpPr/>
          <p:nvPr/>
        </p:nvSpPr>
        <p:spPr>
          <a:xfrm>
            <a:off x="487671" y="5404274"/>
            <a:ext cx="1475084" cy="24622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000">
                <a:solidFill>
                  <a:schemeClr val="dk2"/>
                </a:solidFill>
                <a:latin typeface="Arial"/>
                <a:ea typeface="Arial"/>
                <a:cs typeface="Arial"/>
                <a:sym typeface="Arial"/>
              </a:rPr>
              <a:t>Sursă imagine: Română</a:t>
            </a:r>
            <a:endParaRPr sz="1000">
              <a:solidFill>
                <a:schemeClr val="dk2"/>
              </a:solidFill>
              <a:latin typeface="Arial"/>
              <a:ea typeface="Arial"/>
              <a:cs typeface="Arial"/>
              <a:sym typeface="Arial"/>
            </a:endParaRPr>
          </a:p>
        </p:txBody>
      </p:sp>
      <p:sp>
        <p:nvSpPr>
          <p:cNvPr id="80" name="Google Shape;80;p4"/>
          <p:cNvSpPr/>
          <p:nvPr/>
        </p:nvSpPr>
        <p:spPr>
          <a:xfrm>
            <a:off x="838200" y="6171032"/>
            <a:ext cx="8153400" cy="281295"/>
          </a:xfrm>
          <a:prstGeom prst="rect">
            <a:avLst/>
          </a:prstGeom>
          <a:noFill/>
          <a:ln>
            <a:noFill/>
          </a:ln>
        </p:spPr>
        <p:txBody>
          <a:bodyPr anchorCtr="0" anchor="t" bIns="45700" lIns="91425" spcFirstLastPara="1" rIns="91425" wrap="square" tIns="45700">
            <a:spAutoFit/>
          </a:bodyPr>
          <a:lstStyle/>
          <a:p>
            <a:pPr indent="0" lvl="0" marL="12700" marR="0" rtl="0" algn="l">
              <a:lnSpc>
                <a:spcPct val="137083"/>
              </a:lnSpc>
              <a:spcBef>
                <a:spcPts val="0"/>
              </a:spcBef>
              <a:spcAft>
                <a:spcPts val="0"/>
              </a:spcAft>
              <a:buNone/>
            </a:pPr>
            <a:r>
              <a:rPr lang="en-US" sz="1200">
                <a:solidFill>
                  <a:srgbClr val="002060"/>
                </a:solidFill>
                <a:latin typeface="Arial"/>
                <a:ea typeface="Arial"/>
                <a:cs typeface="Arial"/>
                <a:sym typeface="Arial"/>
              </a:rPr>
              <a:t>Acest proiect a primit finanțare din partea programului LIFE al Uniunii Europene în temeiul acordului de grant nr. 101077085</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5"/>
          <p:cNvSpPr/>
          <p:nvPr/>
        </p:nvSpPr>
        <p:spPr>
          <a:xfrm>
            <a:off x="838200" y="6477000"/>
            <a:ext cx="8229600" cy="281295"/>
          </a:xfrm>
          <a:prstGeom prst="rect">
            <a:avLst/>
          </a:prstGeom>
          <a:noFill/>
          <a:ln>
            <a:noFill/>
          </a:ln>
        </p:spPr>
        <p:txBody>
          <a:bodyPr anchorCtr="0" anchor="t" bIns="45700" lIns="91425" spcFirstLastPara="1" rIns="91425" wrap="square" tIns="45700">
            <a:spAutoFit/>
          </a:bodyPr>
          <a:lstStyle/>
          <a:p>
            <a:pPr indent="0" lvl="0" marL="12700" marR="0" rtl="0" algn="l">
              <a:lnSpc>
                <a:spcPct val="137083"/>
              </a:lnSpc>
              <a:spcBef>
                <a:spcPts val="0"/>
              </a:spcBef>
              <a:spcAft>
                <a:spcPts val="0"/>
              </a:spcAft>
              <a:buNone/>
            </a:pPr>
            <a:r>
              <a:rPr lang="en-US" sz="1200">
                <a:solidFill>
                  <a:schemeClr val="dk2"/>
                </a:solidFill>
                <a:latin typeface="Arial"/>
                <a:ea typeface="Arial"/>
                <a:cs typeface="Arial"/>
                <a:sym typeface="Arial"/>
              </a:rPr>
              <a:t>Acest proiect a primit finanțare din partea programului LIFE al Uniunii Europene în temeiul acordului de grant nr. 101077085</a:t>
            </a:r>
            <a:endParaRPr/>
          </a:p>
        </p:txBody>
      </p:sp>
      <p:sp>
        <p:nvSpPr>
          <p:cNvPr id="86" name="Google Shape;86;p5"/>
          <p:cNvSpPr/>
          <p:nvPr/>
        </p:nvSpPr>
        <p:spPr>
          <a:xfrm>
            <a:off x="304800" y="942513"/>
            <a:ext cx="11430000" cy="50292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1600">
                <a:solidFill>
                  <a:schemeClr val="dk2"/>
                </a:solidFill>
                <a:latin typeface="Arial"/>
                <a:ea typeface="Arial"/>
                <a:cs typeface="Arial"/>
                <a:sym typeface="Arial"/>
              </a:rPr>
              <a:t>Partea I: Analiza SWOT – Prezentare generală  </a:t>
            </a:r>
            <a:endParaRPr/>
          </a:p>
          <a:p>
            <a:pPr indent="0" lvl="0" marL="0" marR="0" rtl="0" algn="just">
              <a:spcBef>
                <a:spcPts val="0"/>
              </a:spcBef>
              <a:spcAft>
                <a:spcPts val="0"/>
              </a:spcAft>
              <a:buNone/>
            </a:pPr>
            <a:r>
              <a:t/>
            </a:r>
            <a:endParaRPr b="1" sz="1600">
              <a:solidFill>
                <a:schemeClr val="dk2"/>
              </a:solidFill>
              <a:latin typeface="Arial"/>
              <a:ea typeface="Arial"/>
              <a:cs typeface="Arial"/>
              <a:sym typeface="Arial"/>
            </a:endParaRPr>
          </a:p>
          <a:p>
            <a:pPr indent="0" lvl="0" marL="0" marR="0" rtl="0" algn="just">
              <a:spcBef>
                <a:spcPts val="0"/>
              </a:spcBef>
              <a:spcAft>
                <a:spcPts val="0"/>
              </a:spcAft>
              <a:buNone/>
            </a:pPr>
            <a:r>
              <a:rPr lang="en-US" sz="1400">
                <a:solidFill>
                  <a:schemeClr val="dk2"/>
                </a:solidFill>
                <a:latin typeface="Arial"/>
                <a:ea typeface="Arial"/>
                <a:cs typeface="Arial"/>
                <a:sym typeface="Arial"/>
              </a:rPr>
              <a:t>O analiză SWOT este o evaluare a factorilor interni (puncte forte și puncte slabe) și a factorilor externi (oportunități și amenințări) care pot avea un impact asupra proiectului energetic comunitar. Scopul principal al unei analize SWOT este de a ajuta Comunitatea Energetică să obțină o înțelegere completă a tuturor factorilor implicați în luarea unei decizii și implementarea unui proiect. Se recomandă efectuarea unei analize SWOT în special înainte de inițierea oricărui proiect și atunci când începeți o nouă colaborare.</a:t>
            </a:r>
            <a:endParaRPr/>
          </a:p>
          <a:p>
            <a:pPr indent="0" lvl="0" marL="0" marR="0" rtl="0" algn="just">
              <a:spcBef>
                <a:spcPts val="0"/>
              </a:spcBef>
              <a:spcAft>
                <a:spcPts val="0"/>
              </a:spcAft>
              <a:buNone/>
            </a:pPr>
            <a:r>
              <a:t/>
            </a:r>
            <a:endParaRPr sz="1400">
              <a:solidFill>
                <a:schemeClr val="dk2"/>
              </a:solidFill>
              <a:latin typeface="Arial"/>
              <a:ea typeface="Arial"/>
              <a:cs typeface="Arial"/>
              <a:sym typeface="Arial"/>
            </a:endParaRPr>
          </a:p>
          <a:p>
            <a:pPr indent="0" lvl="0" marL="0" marR="0" rtl="0" algn="just">
              <a:spcBef>
                <a:spcPts val="0"/>
              </a:spcBef>
              <a:spcAft>
                <a:spcPts val="0"/>
              </a:spcAft>
              <a:buNone/>
            </a:pPr>
            <a:r>
              <a:rPr lang="en-US" sz="1400">
                <a:solidFill>
                  <a:schemeClr val="dk2"/>
                </a:solidFill>
                <a:latin typeface="Arial"/>
                <a:ea typeface="Arial"/>
                <a:cs typeface="Arial"/>
                <a:sym typeface="Arial"/>
              </a:rPr>
              <a:t>Prin urmare, o analiză SWOT poate fi un instrument eficient pentru o Comunitate a Energiei pentru a identifica și evalua factorii importanți pentru fiecare proiect potențial și, în special, pentru:</a:t>
            </a:r>
            <a:endParaRPr/>
          </a:p>
          <a:p>
            <a:pPr indent="0" lvl="0" marL="0" marR="0" rtl="0" algn="just">
              <a:spcBef>
                <a:spcPts val="0"/>
              </a:spcBef>
              <a:spcAft>
                <a:spcPts val="0"/>
              </a:spcAft>
              <a:buNone/>
            </a:pPr>
            <a:r>
              <a:t/>
            </a:r>
            <a:endParaRPr sz="1400">
              <a:solidFill>
                <a:schemeClr val="dk2"/>
              </a:solidFill>
              <a:latin typeface="Arial"/>
              <a:ea typeface="Arial"/>
              <a:cs typeface="Arial"/>
              <a:sym typeface="Arial"/>
            </a:endParaRPr>
          </a:p>
          <a:p>
            <a:pPr indent="-342900" lvl="0" marL="342900" marR="0" rtl="0" algn="just">
              <a:spcBef>
                <a:spcPts val="0"/>
              </a:spcBef>
              <a:spcAft>
                <a:spcPts val="0"/>
              </a:spcAft>
              <a:buClr>
                <a:srgbClr val="ED237A"/>
              </a:buClr>
              <a:buSzPts val="1400"/>
              <a:buFont typeface="Noto Sans Symbols"/>
              <a:buChar char="▪"/>
            </a:pPr>
            <a:r>
              <a:rPr lang="en-US" sz="1400">
                <a:solidFill>
                  <a:srgbClr val="ED237A"/>
                </a:solidFill>
                <a:latin typeface="Arial"/>
                <a:ea typeface="Arial"/>
                <a:cs typeface="Arial"/>
                <a:sym typeface="Arial"/>
              </a:rPr>
              <a:t>Puncte forte: </a:t>
            </a:r>
            <a:r>
              <a:rPr lang="en-US" sz="1400">
                <a:solidFill>
                  <a:schemeClr val="dk2"/>
                </a:solidFill>
                <a:latin typeface="Arial"/>
                <a:ea typeface="Arial"/>
                <a:cs typeface="Arial"/>
                <a:sym typeface="Arial"/>
              </a:rPr>
              <a:t>Analiza SWOT poate ajuta o comunitate energetică să-și identifice punctele forte, cum ar fi activele, competențele și capacitățile unice. Acest lucru poate ajuta Comunitatea Energiei să își valorifice punctele forte și să creeze un avantaj.</a:t>
            </a:r>
            <a:endParaRPr/>
          </a:p>
          <a:p>
            <a:pPr indent="-342900" lvl="0" marL="342900" marR="0" rtl="0" algn="just">
              <a:spcBef>
                <a:spcPts val="0"/>
              </a:spcBef>
              <a:spcAft>
                <a:spcPts val="0"/>
              </a:spcAft>
              <a:buClr>
                <a:srgbClr val="ED237A"/>
              </a:buClr>
              <a:buSzPts val="1400"/>
              <a:buFont typeface="Noto Sans Symbols"/>
              <a:buChar char="▪"/>
            </a:pPr>
            <a:r>
              <a:rPr lang="en-US" sz="1400">
                <a:solidFill>
                  <a:srgbClr val="ED237A"/>
                </a:solidFill>
                <a:latin typeface="Arial"/>
                <a:ea typeface="Arial"/>
                <a:cs typeface="Arial"/>
                <a:sym typeface="Arial"/>
              </a:rPr>
              <a:t>Puncte slabe: </a:t>
            </a:r>
            <a:r>
              <a:rPr lang="en-US" sz="1400">
                <a:solidFill>
                  <a:schemeClr val="dk2"/>
                </a:solidFill>
                <a:latin typeface="Arial"/>
                <a:ea typeface="Arial"/>
                <a:cs typeface="Arial"/>
                <a:sym typeface="Arial"/>
              </a:rPr>
              <a:t>În plus, aceasta poate ajuta o Comunitate a Energiei să-și identifice punctele slabe, cum ar fi lipsa resurselor, a competențelor sau a capacității sale de a-și atinge obiectivele. Acest lucru poate ajuta Comunitatea Energiei să abordeze deficiențele identificate și să îmbunătățească competențele și funcționarea membrilor săi.</a:t>
            </a:r>
            <a:endParaRPr/>
          </a:p>
          <a:p>
            <a:pPr indent="-342900" lvl="0" marL="342900" marR="0" rtl="0" algn="just">
              <a:spcBef>
                <a:spcPts val="0"/>
              </a:spcBef>
              <a:spcAft>
                <a:spcPts val="0"/>
              </a:spcAft>
              <a:buClr>
                <a:srgbClr val="ED237A"/>
              </a:buClr>
              <a:buSzPts val="1400"/>
              <a:buFont typeface="Noto Sans Symbols"/>
              <a:buChar char="▪"/>
            </a:pPr>
            <a:r>
              <a:rPr lang="en-US" sz="1400">
                <a:solidFill>
                  <a:srgbClr val="ED237A"/>
                </a:solidFill>
                <a:latin typeface="Arial"/>
                <a:ea typeface="Arial"/>
                <a:cs typeface="Arial"/>
                <a:sym typeface="Arial"/>
              </a:rPr>
              <a:t>Oportunități: </a:t>
            </a:r>
            <a:r>
              <a:rPr lang="en-US" sz="1400">
                <a:solidFill>
                  <a:schemeClr val="dk2"/>
                </a:solidFill>
                <a:latin typeface="Arial"/>
                <a:ea typeface="Arial"/>
                <a:cs typeface="Arial"/>
                <a:sym typeface="Arial"/>
              </a:rPr>
              <a:t>Analiza SWOT poate ajuta, de asemenea, Comunitatea Energiei să identifice noi oportunități, cum ar fi tehnologiile emergente, politicile, sursele de finanțare sau colaborările. Prin identificarea oportunităților, comunitățile energetice le pot mobiliza pentru a dezvolta noi strategii și parteneriate care pot fi puse practic în aplicare pentru a-și atinge obiectivele.</a:t>
            </a:r>
            <a:endParaRPr/>
          </a:p>
          <a:p>
            <a:pPr indent="-342900" lvl="0" marL="342900" marR="0" rtl="0" algn="just">
              <a:spcBef>
                <a:spcPts val="0"/>
              </a:spcBef>
              <a:spcAft>
                <a:spcPts val="0"/>
              </a:spcAft>
              <a:buClr>
                <a:srgbClr val="ED237A"/>
              </a:buClr>
              <a:buSzPts val="1400"/>
              <a:buFont typeface="Noto Sans Symbols"/>
              <a:buChar char="▪"/>
            </a:pPr>
            <a:r>
              <a:rPr lang="en-US" sz="1400">
                <a:solidFill>
                  <a:srgbClr val="ED237A"/>
                </a:solidFill>
                <a:latin typeface="Arial"/>
                <a:ea typeface="Arial"/>
                <a:cs typeface="Arial"/>
                <a:sym typeface="Arial"/>
              </a:rPr>
              <a:t>Amenințări și bariere: </a:t>
            </a:r>
            <a:r>
              <a:rPr lang="en-US" sz="1400">
                <a:solidFill>
                  <a:srgbClr val="002060"/>
                </a:solidFill>
                <a:latin typeface="Arial"/>
                <a:ea typeface="Arial"/>
                <a:cs typeface="Arial"/>
                <a:sym typeface="Arial"/>
              </a:rPr>
              <a:t>Prin analiza SWOT, Comunitatea Energiei din țara dumneavoastră va putea, de asemenea, să identifice amenințările și barierele în calea dezvoltării și proiectelor sale. În acest fel, veți fi pregătiți pentru potențialele amenințări și bariere și puteți dezvolta în continuare planuri de urgență pentru a atenua impactul acestora sau chiar pentru a le preveni. </a:t>
            </a:r>
            <a:endParaRPr sz="1400">
              <a:solidFill>
                <a:srgbClr val="ED237A"/>
              </a:solidFill>
              <a:latin typeface="Arial"/>
              <a:ea typeface="Arial"/>
              <a:cs typeface="Arial"/>
              <a:sym typeface="Arial"/>
            </a:endParaRPr>
          </a:p>
          <a:p>
            <a:pPr indent="0" lvl="0" marL="0" marR="0" rtl="0" algn="just">
              <a:spcBef>
                <a:spcPts val="0"/>
              </a:spcBef>
              <a:spcAft>
                <a:spcPts val="0"/>
              </a:spcAft>
              <a:buNone/>
            </a:pPr>
            <a:r>
              <a:t/>
            </a:r>
            <a:endParaRPr sz="1400">
              <a:solidFill>
                <a:schemeClr val="dk2"/>
              </a:solidFill>
              <a:latin typeface="Arial"/>
              <a:ea typeface="Arial"/>
              <a:cs typeface="Arial"/>
              <a:sym typeface="Arial"/>
            </a:endParaRPr>
          </a:p>
          <a:p>
            <a:pPr indent="0" lvl="0" marL="0" marR="0" rtl="0" algn="just">
              <a:spcBef>
                <a:spcPts val="0"/>
              </a:spcBef>
              <a:spcAft>
                <a:spcPts val="0"/>
              </a:spcAft>
              <a:buNone/>
            </a:pPr>
            <a:r>
              <a:t/>
            </a:r>
            <a:endParaRPr sz="1400">
              <a:solidFill>
                <a:schemeClr val="dk2"/>
              </a:solidFill>
              <a:latin typeface="Arial"/>
              <a:ea typeface="Arial"/>
              <a:cs typeface="Arial"/>
              <a:sym typeface="Arial"/>
            </a:endParaRPr>
          </a:p>
          <a:p>
            <a:pPr indent="0" lvl="0" marL="0" marR="0" rtl="0" algn="just">
              <a:spcBef>
                <a:spcPts val="0"/>
              </a:spcBef>
              <a:spcAft>
                <a:spcPts val="0"/>
              </a:spcAft>
              <a:buNone/>
            </a:pPr>
            <a:r>
              <a:t/>
            </a:r>
            <a:endParaRPr sz="1400">
              <a:solidFill>
                <a:schemeClr val="dk2"/>
              </a:solidFill>
              <a:latin typeface="Arial"/>
              <a:ea typeface="Arial"/>
              <a:cs typeface="Arial"/>
              <a:sym typeface="Arial"/>
            </a:endParaRPr>
          </a:p>
          <a:p>
            <a:pPr indent="0" lvl="0" marL="0" marR="0" rtl="0" algn="just">
              <a:spcBef>
                <a:spcPts val="0"/>
              </a:spcBef>
              <a:spcAft>
                <a:spcPts val="0"/>
              </a:spcAft>
              <a:buNone/>
            </a:pPr>
            <a:r>
              <a:t/>
            </a:r>
            <a:endParaRPr sz="1400">
              <a:solidFill>
                <a:schemeClr val="dk2"/>
              </a:solidFill>
              <a:latin typeface="Arial"/>
              <a:ea typeface="Arial"/>
              <a:cs typeface="Arial"/>
              <a:sym typeface="Arial"/>
            </a:endParaRPr>
          </a:p>
          <a:p>
            <a:pPr indent="0" lvl="0" marL="0" marR="0" rtl="0" algn="just">
              <a:spcBef>
                <a:spcPts val="0"/>
              </a:spcBef>
              <a:spcAft>
                <a:spcPts val="0"/>
              </a:spcAft>
              <a:buNone/>
            </a:pPr>
            <a:r>
              <a:t/>
            </a:r>
            <a:endParaRPr sz="1400">
              <a:solidFill>
                <a:schemeClr val="dk2"/>
              </a:solidFill>
              <a:latin typeface="Arial"/>
              <a:ea typeface="Arial"/>
              <a:cs typeface="Arial"/>
              <a:sym typeface="Arial"/>
            </a:endParaRPr>
          </a:p>
          <a:p>
            <a:pPr indent="0" lvl="0" marL="0" marR="0" rtl="0" algn="just">
              <a:spcBef>
                <a:spcPts val="0"/>
              </a:spcBef>
              <a:spcAft>
                <a:spcPts val="0"/>
              </a:spcAft>
              <a:buNone/>
            </a:pPr>
            <a:r>
              <a:t/>
            </a:r>
            <a:endParaRPr sz="1400">
              <a:solidFill>
                <a:schemeClr val="dk2"/>
              </a:solidFill>
              <a:latin typeface="Arial"/>
              <a:ea typeface="Arial"/>
              <a:cs typeface="Arial"/>
              <a:sym typeface="Arial"/>
            </a:endParaRPr>
          </a:p>
          <a:p>
            <a:pPr indent="0" lvl="0" marL="0" marR="0" rtl="0" algn="just">
              <a:spcBef>
                <a:spcPts val="0"/>
              </a:spcBef>
              <a:spcAft>
                <a:spcPts val="0"/>
              </a:spcAft>
              <a:buNone/>
            </a:pPr>
            <a:r>
              <a:t/>
            </a:r>
            <a:endParaRPr sz="1400">
              <a:solidFill>
                <a:schemeClr val="dk2"/>
              </a:solidFill>
              <a:latin typeface="Arial"/>
              <a:ea typeface="Arial"/>
              <a:cs typeface="Arial"/>
              <a:sym typeface="Arial"/>
            </a:endParaRPr>
          </a:p>
          <a:p>
            <a:pPr indent="0" lvl="0" marL="0" marR="0" rtl="0" algn="just">
              <a:spcBef>
                <a:spcPts val="0"/>
              </a:spcBef>
              <a:spcAft>
                <a:spcPts val="0"/>
              </a:spcAft>
              <a:buNone/>
            </a:pPr>
            <a:r>
              <a:t/>
            </a:r>
            <a:endParaRPr sz="1400">
              <a:solidFill>
                <a:schemeClr val="dk2"/>
              </a:solidFill>
              <a:latin typeface="Arial"/>
              <a:ea typeface="Arial"/>
              <a:cs typeface="Arial"/>
              <a:sym typeface="Arial"/>
            </a:endParaRPr>
          </a:p>
        </p:txBody>
      </p:sp>
      <p:sp>
        <p:nvSpPr>
          <p:cNvPr id="87" name="Google Shape;87;p5"/>
          <p:cNvSpPr txBox="1"/>
          <p:nvPr>
            <p:ph idx="12" type="sldNum"/>
          </p:nvPr>
        </p:nvSpPr>
        <p:spPr>
          <a:xfrm>
            <a:off x="11730223" y="6450079"/>
            <a:ext cx="152400" cy="177800"/>
          </a:xfrm>
          <a:prstGeom prst="rect">
            <a:avLst/>
          </a:prstGeom>
          <a:noFill/>
          <a:ln>
            <a:noFill/>
          </a:ln>
        </p:spPr>
        <p:txBody>
          <a:bodyPr anchorCtr="0" anchor="t" bIns="0" lIns="0" spcFirstLastPara="1" rIns="0" wrap="square" tIns="0">
            <a:spAutoFit/>
          </a:bodyPr>
          <a:lstStyle/>
          <a:p>
            <a:pPr indent="0" lvl="0" marL="38100" rtl="0" algn="l">
              <a:lnSpc>
                <a:spcPct val="114166"/>
              </a:lnSpc>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6"/>
          <p:cNvSpPr/>
          <p:nvPr/>
        </p:nvSpPr>
        <p:spPr>
          <a:xfrm>
            <a:off x="304800" y="1066800"/>
            <a:ext cx="11353800" cy="50292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1600">
                <a:solidFill>
                  <a:schemeClr val="dk2"/>
                </a:solidFill>
                <a:latin typeface="Arial"/>
                <a:ea typeface="Arial"/>
                <a:cs typeface="Arial"/>
                <a:sym typeface="Arial"/>
              </a:rPr>
              <a:t>Partea a II-a: Analiza SWOT – Comunitatea Energiei și Inițiativele conduse de cetățeni</a:t>
            </a:r>
            <a:endParaRPr/>
          </a:p>
          <a:p>
            <a:pPr indent="0" lvl="0" marL="0" marR="0" rtl="0" algn="just">
              <a:spcBef>
                <a:spcPts val="0"/>
              </a:spcBef>
              <a:spcAft>
                <a:spcPts val="0"/>
              </a:spcAft>
              <a:buNone/>
            </a:pPr>
            <a:r>
              <a:t/>
            </a:r>
            <a:endParaRPr b="1" sz="1600">
              <a:solidFill>
                <a:schemeClr val="dk2"/>
              </a:solidFill>
              <a:latin typeface="Arial"/>
              <a:ea typeface="Arial"/>
              <a:cs typeface="Arial"/>
              <a:sym typeface="Arial"/>
            </a:endParaRPr>
          </a:p>
          <a:p>
            <a:pPr indent="0" lvl="0" marL="0" marR="0" rtl="0" algn="just">
              <a:spcBef>
                <a:spcPts val="0"/>
              </a:spcBef>
              <a:spcAft>
                <a:spcPts val="0"/>
              </a:spcAft>
              <a:buNone/>
            </a:pPr>
            <a:r>
              <a:rPr lang="en-US" sz="1400">
                <a:solidFill>
                  <a:schemeClr val="dk2"/>
                </a:solidFill>
                <a:latin typeface="Arial"/>
                <a:ea typeface="Arial"/>
                <a:cs typeface="Arial"/>
                <a:sym typeface="Arial"/>
              </a:rPr>
              <a:t>Un pas cheie în procesul de planificare pentru evaluarea fezabilității proiectului și identificarea potențialelor obstacole și riscuri este analiza SWOT. Prin efectuarea unei analize SWOT, inițiativele conduse de cetățeni și comunitățile energetice pot identifica în prealabil unii dintre factorii interni și externi care pot afecta succesul proiectului și, prin urmare, își pot adapta procesul de planificare și pot dezvolta strategii alternative pentru a-și atinge obiectivele și a aborda provocările.</a:t>
            </a:r>
            <a:endParaRPr/>
          </a:p>
          <a:p>
            <a:pPr indent="0" lvl="0" marL="0" marR="0" rtl="0" algn="just">
              <a:spcBef>
                <a:spcPts val="0"/>
              </a:spcBef>
              <a:spcAft>
                <a:spcPts val="0"/>
              </a:spcAft>
              <a:buNone/>
            </a:pPr>
            <a:r>
              <a:t/>
            </a:r>
            <a:endParaRPr sz="1400">
              <a:solidFill>
                <a:schemeClr val="dk2"/>
              </a:solidFill>
              <a:latin typeface="Arial"/>
              <a:ea typeface="Arial"/>
              <a:cs typeface="Arial"/>
              <a:sym typeface="Arial"/>
            </a:endParaRPr>
          </a:p>
          <a:p>
            <a:pPr indent="0" lvl="0" marL="0" marR="0" rtl="0" algn="just">
              <a:spcBef>
                <a:spcPts val="0"/>
              </a:spcBef>
              <a:spcAft>
                <a:spcPts val="0"/>
              </a:spcAft>
              <a:buNone/>
            </a:pPr>
            <a:r>
              <a:rPr lang="en-US" sz="1400">
                <a:solidFill>
                  <a:schemeClr val="dk2"/>
                </a:solidFill>
                <a:latin typeface="Arial"/>
                <a:ea typeface="Arial"/>
                <a:cs typeface="Arial"/>
                <a:sym typeface="Arial"/>
              </a:rPr>
              <a:t>Cu alte cuvinte, analiza SWOT poate servi drept instrument util pentru a explora noi posibilități sau soluții la probleme, pentru a lua decizii în cunoștință de cauză cu privire la direcția cea mai potrivită pentru inițiativa dumneavoastră condusă de cetățeni/Comunitatea energetică, pentru a identifica domeniile în care schimbarea este posibilă și pentru a ajusta și perfecționa planurile, dacă este necesar, în timpul procesului de punere în aplicare.</a:t>
            </a:r>
            <a:endParaRPr/>
          </a:p>
          <a:p>
            <a:pPr indent="0" lvl="0" marL="0" marR="0" rtl="0" algn="just">
              <a:spcBef>
                <a:spcPts val="0"/>
              </a:spcBef>
              <a:spcAft>
                <a:spcPts val="0"/>
              </a:spcAft>
              <a:buNone/>
            </a:pPr>
            <a:r>
              <a:t/>
            </a:r>
            <a:endParaRPr sz="1400">
              <a:solidFill>
                <a:schemeClr val="dk2"/>
              </a:solidFill>
              <a:latin typeface="Arial"/>
              <a:ea typeface="Arial"/>
              <a:cs typeface="Arial"/>
              <a:sym typeface="Arial"/>
            </a:endParaRPr>
          </a:p>
          <a:p>
            <a:pPr indent="0" lvl="0" marL="0" marR="0" rtl="0" algn="just">
              <a:spcBef>
                <a:spcPts val="0"/>
              </a:spcBef>
              <a:spcAft>
                <a:spcPts val="0"/>
              </a:spcAft>
              <a:buNone/>
            </a:pPr>
            <a:r>
              <a:rPr lang="en-US" sz="1400">
                <a:solidFill>
                  <a:schemeClr val="dk2"/>
                </a:solidFill>
                <a:latin typeface="Arial"/>
                <a:ea typeface="Arial"/>
                <a:cs typeface="Arial"/>
                <a:sym typeface="Arial"/>
              </a:rPr>
              <a:t>Tabelul de mai jos ilustrează </a:t>
            </a:r>
            <a:r>
              <a:rPr b="1" lang="en-US" sz="1400">
                <a:solidFill>
                  <a:srgbClr val="ED237A"/>
                </a:solidFill>
                <a:latin typeface="Arial"/>
                <a:ea typeface="Arial"/>
                <a:cs typeface="Arial"/>
                <a:sym typeface="Arial"/>
              </a:rPr>
              <a:t>un exemplu </a:t>
            </a:r>
            <a:r>
              <a:rPr lang="en-US" sz="1400">
                <a:solidFill>
                  <a:schemeClr val="dk2"/>
                </a:solidFill>
                <a:latin typeface="Arial"/>
                <a:ea typeface="Arial"/>
                <a:cs typeface="Arial"/>
                <a:sym typeface="Arial"/>
              </a:rPr>
              <a:t>de identificare și clasificare a factorilor interni și externi care ar putea avea un impact potențial asupra </a:t>
            </a:r>
            <a:r>
              <a:rPr b="1" lang="en-US" sz="1400">
                <a:solidFill>
                  <a:srgbClr val="FFC000"/>
                </a:solidFill>
                <a:latin typeface="Arial"/>
                <a:ea typeface="Arial"/>
                <a:cs typeface="Arial"/>
                <a:sym typeface="Arial"/>
              </a:rPr>
              <a:t>proiectului Comunității Energiei.</a:t>
            </a:r>
            <a:endParaRPr/>
          </a:p>
        </p:txBody>
      </p:sp>
      <p:sp>
        <p:nvSpPr>
          <p:cNvPr id="93" name="Google Shape;93;p6"/>
          <p:cNvSpPr/>
          <p:nvPr/>
        </p:nvSpPr>
        <p:spPr>
          <a:xfrm>
            <a:off x="990600" y="6200431"/>
            <a:ext cx="8229600" cy="281295"/>
          </a:xfrm>
          <a:prstGeom prst="rect">
            <a:avLst/>
          </a:prstGeom>
          <a:noFill/>
          <a:ln>
            <a:noFill/>
          </a:ln>
        </p:spPr>
        <p:txBody>
          <a:bodyPr anchorCtr="0" anchor="t" bIns="45700" lIns="91425" spcFirstLastPara="1" rIns="91425" wrap="square" tIns="45700">
            <a:spAutoFit/>
          </a:bodyPr>
          <a:lstStyle/>
          <a:p>
            <a:pPr indent="0" lvl="0" marL="12700" marR="0" rtl="0" algn="l">
              <a:lnSpc>
                <a:spcPct val="137083"/>
              </a:lnSpc>
              <a:spcBef>
                <a:spcPts val="0"/>
              </a:spcBef>
              <a:spcAft>
                <a:spcPts val="0"/>
              </a:spcAft>
              <a:buNone/>
            </a:pPr>
            <a:r>
              <a:rPr lang="en-US" sz="1200">
                <a:solidFill>
                  <a:srgbClr val="002060"/>
                </a:solidFill>
                <a:latin typeface="Arial"/>
                <a:ea typeface="Arial"/>
                <a:cs typeface="Arial"/>
                <a:sym typeface="Arial"/>
              </a:rPr>
              <a:t>Acest proiect a primit finanțare din partea programului LIFE al Uniunii Europene în temeiul acordului de grant nr. 101077085</a:t>
            </a:r>
            <a:endParaRPr/>
          </a:p>
        </p:txBody>
      </p:sp>
      <p:sp>
        <p:nvSpPr>
          <p:cNvPr id="94" name="Google Shape;94;p6"/>
          <p:cNvSpPr txBox="1"/>
          <p:nvPr>
            <p:ph idx="12" type="sldNum"/>
          </p:nvPr>
        </p:nvSpPr>
        <p:spPr>
          <a:xfrm>
            <a:off x="11730223" y="6450079"/>
            <a:ext cx="152400" cy="177800"/>
          </a:xfrm>
          <a:prstGeom prst="rect">
            <a:avLst/>
          </a:prstGeom>
          <a:noFill/>
          <a:ln>
            <a:noFill/>
          </a:ln>
        </p:spPr>
        <p:txBody>
          <a:bodyPr anchorCtr="0" anchor="t" bIns="0" lIns="0" spcFirstLastPara="1" rIns="0" wrap="square" tIns="0">
            <a:spAutoFit/>
          </a:bodyPr>
          <a:lstStyle/>
          <a:p>
            <a:pPr indent="0" lvl="0" marL="38100" rtl="0" algn="l">
              <a:lnSpc>
                <a:spcPct val="114166"/>
              </a:lnSpc>
              <a:spcBef>
                <a:spcPts val="0"/>
              </a:spcBef>
              <a:spcAft>
                <a:spcPts val="0"/>
              </a:spcAft>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grpSp>
        <p:nvGrpSpPr>
          <p:cNvPr id="100" name="Google Shape;100;p7"/>
          <p:cNvGrpSpPr/>
          <p:nvPr/>
        </p:nvGrpSpPr>
        <p:grpSpPr>
          <a:xfrm>
            <a:off x="587697" y="984769"/>
            <a:ext cx="11118844" cy="5081432"/>
            <a:chOff x="282897" y="70369"/>
            <a:chExt cx="11118844" cy="5081432"/>
          </a:xfrm>
        </p:grpSpPr>
        <p:sp>
          <p:nvSpPr>
            <p:cNvPr id="101" name="Google Shape;101;p7"/>
            <p:cNvSpPr/>
            <p:nvPr/>
          </p:nvSpPr>
          <p:spPr>
            <a:xfrm>
              <a:off x="5901663" y="2630898"/>
              <a:ext cx="5500078" cy="2501550"/>
            </a:xfrm>
            <a:prstGeom prst="roundRect">
              <a:avLst>
                <a:gd fmla="val 10000" name="adj"/>
              </a:avLst>
            </a:prstGeom>
            <a:noFill/>
            <a:ln cap="flat" cmpd="sng" w="25400">
              <a:solidFill>
                <a:srgbClr val="ED237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7"/>
            <p:cNvSpPr txBox="1"/>
            <p:nvPr/>
          </p:nvSpPr>
          <p:spPr>
            <a:xfrm>
              <a:off x="7606637" y="3311237"/>
              <a:ext cx="3740152" cy="1766260"/>
            </a:xfrm>
            <a:prstGeom prst="rect">
              <a:avLst/>
            </a:prstGeom>
            <a:noFill/>
            <a:ln>
              <a:noFill/>
            </a:ln>
          </p:spPr>
          <p:txBody>
            <a:bodyPr anchorCtr="0" anchor="ctr" bIns="360000" lIns="45700" spcFirstLastPara="1" rIns="45700" wrap="square" tIns="0">
              <a:noAutofit/>
            </a:bodyPr>
            <a:lstStyle/>
            <a:p>
              <a:pPr indent="-114300" lvl="1" marL="114300" marR="0" rtl="0" algn="r">
                <a:lnSpc>
                  <a:spcPct val="150000"/>
                </a:lnSpc>
                <a:spcBef>
                  <a:spcPts val="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Lipsa stabilității și a clarității politicilor locale sau regionale privind energia și clima</a:t>
              </a:r>
              <a:endParaRPr b="0" i="0" sz="1200" u="none" cap="none" strike="noStrike">
                <a:solidFill>
                  <a:schemeClr val="dk2"/>
                </a:solidFill>
                <a:latin typeface="Arial"/>
                <a:ea typeface="Arial"/>
                <a:cs typeface="Arial"/>
                <a:sym typeface="Arial"/>
              </a:endParaRPr>
            </a:p>
            <a:p>
              <a:pPr indent="-114300" lvl="1" marL="114300" marR="0" rtl="0" algn="r">
                <a:lnSpc>
                  <a:spcPct val="150000"/>
                </a:lnSpc>
                <a:spcBef>
                  <a:spcPts val="18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Complexitatea planificării și a procedurilor de autorizare a proiectelor SRE</a:t>
              </a:r>
              <a:endParaRPr b="0" i="0" sz="1200" u="none" cap="none" strike="noStrike">
                <a:solidFill>
                  <a:schemeClr val="dk2"/>
                </a:solidFill>
                <a:latin typeface="Arial"/>
                <a:ea typeface="Arial"/>
                <a:cs typeface="Arial"/>
                <a:sym typeface="Arial"/>
              </a:endParaRPr>
            </a:p>
            <a:p>
              <a:pPr indent="-114300" lvl="1" marL="114300" marR="0" rtl="0" algn="r">
                <a:lnSpc>
                  <a:spcPct val="150000"/>
                </a:lnSpc>
                <a:spcBef>
                  <a:spcPts val="18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Saturația grilei în regiune</a:t>
              </a:r>
              <a:endParaRPr b="0" i="0" sz="1200" u="none" cap="none" strike="noStrike">
                <a:solidFill>
                  <a:schemeClr val="dk2"/>
                </a:solidFill>
                <a:latin typeface="Arial"/>
                <a:ea typeface="Arial"/>
                <a:cs typeface="Arial"/>
                <a:sym typeface="Arial"/>
              </a:endParaRPr>
            </a:p>
            <a:p>
              <a:pPr indent="-114300" lvl="1" marL="114300" marR="0" rtl="0" algn="r">
                <a:lnSpc>
                  <a:spcPct val="150000"/>
                </a:lnSpc>
                <a:spcBef>
                  <a:spcPts val="18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Lipsa acceptării sociale a surselor regenerabile de energie (interese locale, lipsa de informații etc.)</a:t>
              </a:r>
              <a:endParaRPr b="0" i="0" sz="1200" u="none" cap="none" strike="noStrike">
                <a:solidFill>
                  <a:schemeClr val="dk2"/>
                </a:solidFill>
                <a:latin typeface="Arial"/>
                <a:ea typeface="Arial"/>
                <a:cs typeface="Arial"/>
                <a:sym typeface="Arial"/>
              </a:endParaRPr>
            </a:p>
          </p:txBody>
        </p:sp>
        <p:sp>
          <p:nvSpPr>
            <p:cNvPr id="103" name="Google Shape;103;p7"/>
            <p:cNvSpPr/>
            <p:nvPr/>
          </p:nvSpPr>
          <p:spPr>
            <a:xfrm>
              <a:off x="286554" y="2590798"/>
              <a:ext cx="5337564" cy="2561003"/>
            </a:xfrm>
            <a:prstGeom prst="roundRect">
              <a:avLst>
                <a:gd fmla="val 10000" name="adj"/>
              </a:avLst>
            </a:prstGeom>
            <a:no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7"/>
            <p:cNvSpPr txBox="1"/>
            <p:nvPr/>
          </p:nvSpPr>
          <p:spPr>
            <a:xfrm>
              <a:off x="342811" y="3287305"/>
              <a:ext cx="3623780" cy="1808238"/>
            </a:xfrm>
            <a:prstGeom prst="rect">
              <a:avLst/>
            </a:prstGeom>
            <a:noFill/>
            <a:ln>
              <a:noFill/>
            </a:ln>
          </p:spPr>
          <p:txBody>
            <a:bodyPr anchorCtr="0" anchor="ctr" bIns="45700" lIns="45700" spcFirstLastPara="1" rIns="45700" wrap="square" tIns="45700">
              <a:noAutofit/>
            </a:bodyPr>
            <a:lstStyle/>
            <a:p>
              <a:pPr indent="-114300" lvl="1" marL="114300" marR="0" rtl="0" algn="l">
                <a:lnSpc>
                  <a:spcPct val="150000"/>
                </a:lnSpc>
                <a:spcBef>
                  <a:spcPts val="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Parteneriate potențiale cu municipalitățile și instituțiile locale</a:t>
              </a:r>
              <a:endParaRPr b="0" i="0" sz="1200" u="none" cap="none" strike="noStrike">
                <a:solidFill>
                  <a:schemeClr val="dk2"/>
                </a:solidFill>
                <a:latin typeface="Arial"/>
                <a:ea typeface="Arial"/>
                <a:cs typeface="Arial"/>
                <a:sym typeface="Arial"/>
              </a:endParaRPr>
            </a:p>
            <a:p>
              <a:pPr indent="-114300" lvl="1" marL="114300" marR="0" rtl="0" algn="l">
                <a:lnSpc>
                  <a:spcPct val="150000"/>
                </a:lnSpc>
                <a:spcBef>
                  <a:spcPts val="18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Politicile locale, naționale și europene, subvențiile și subvențiile pentru energia comunitară</a:t>
              </a:r>
              <a:endParaRPr b="0" i="0" sz="1200" u="none" cap="none" strike="noStrike">
                <a:solidFill>
                  <a:schemeClr val="dk2"/>
                </a:solidFill>
                <a:latin typeface="Arial"/>
                <a:ea typeface="Arial"/>
                <a:cs typeface="Arial"/>
                <a:sym typeface="Arial"/>
              </a:endParaRPr>
            </a:p>
            <a:p>
              <a:pPr indent="-114300" lvl="1" marL="114300" marR="0" rtl="0" algn="l">
                <a:lnSpc>
                  <a:spcPct val="150000"/>
                </a:lnSpc>
                <a:spcBef>
                  <a:spcPts val="18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Cererea tot mai mare de energie regenerabilă</a:t>
              </a:r>
              <a:endParaRPr b="0" i="0" sz="1200" u="none" cap="none" strike="noStrike">
                <a:solidFill>
                  <a:schemeClr val="dk2"/>
                </a:solidFill>
                <a:latin typeface="Arial"/>
                <a:ea typeface="Arial"/>
                <a:cs typeface="Arial"/>
                <a:sym typeface="Arial"/>
              </a:endParaRPr>
            </a:p>
            <a:p>
              <a:pPr indent="-114300" lvl="1" marL="114300" marR="0" rtl="0" algn="l">
                <a:lnSpc>
                  <a:spcPct val="150000"/>
                </a:lnSpc>
                <a:spcBef>
                  <a:spcPts val="18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Creșterea interesului local pentru proiectele privind energia din surse regenerabile și implicarea comunității</a:t>
              </a:r>
              <a:endParaRPr b="0" i="0" sz="1200" u="none" cap="none" strike="noStrike">
                <a:solidFill>
                  <a:schemeClr val="dk2"/>
                </a:solidFill>
                <a:latin typeface="Arial"/>
                <a:ea typeface="Arial"/>
                <a:cs typeface="Arial"/>
                <a:sym typeface="Arial"/>
              </a:endParaRPr>
            </a:p>
            <a:p>
              <a:pPr indent="-25400" lvl="1" marL="114300" marR="0" rtl="0" algn="l">
                <a:lnSpc>
                  <a:spcPct val="150000"/>
                </a:lnSpc>
                <a:spcBef>
                  <a:spcPts val="180"/>
                </a:spcBef>
                <a:spcAft>
                  <a:spcPts val="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a:p>
              <a:pPr indent="-25400" lvl="1" marL="114300" marR="0" rtl="0" algn="l">
                <a:lnSpc>
                  <a:spcPct val="150000"/>
                </a:lnSpc>
                <a:spcBef>
                  <a:spcPts val="210"/>
                </a:spcBef>
                <a:spcAft>
                  <a:spcPts val="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p:txBody>
        </p:sp>
        <p:sp>
          <p:nvSpPr>
            <p:cNvPr id="105" name="Google Shape;105;p7"/>
            <p:cNvSpPr/>
            <p:nvPr/>
          </p:nvSpPr>
          <p:spPr>
            <a:xfrm>
              <a:off x="6106564" y="70369"/>
              <a:ext cx="5274709" cy="2447102"/>
            </a:xfrm>
            <a:prstGeom prst="roundRect">
              <a:avLst>
                <a:gd fmla="val 10000" name="adj"/>
              </a:avLst>
            </a:prstGeom>
            <a:noFill/>
            <a:ln cap="flat" cmpd="sng" w="25400">
              <a:solidFill>
                <a:srgbClr val="2AE6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7"/>
            <p:cNvSpPr txBox="1"/>
            <p:nvPr/>
          </p:nvSpPr>
          <p:spPr>
            <a:xfrm>
              <a:off x="7742731" y="124124"/>
              <a:ext cx="3584786" cy="1727816"/>
            </a:xfrm>
            <a:prstGeom prst="rect">
              <a:avLst/>
            </a:prstGeom>
            <a:noFill/>
            <a:ln>
              <a:noFill/>
            </a:ln>
          </p:spPr>
          <p:txBody>
            <a:bodyPr anchorCtr="0" anchor="t" bIns="45700" lIns="45700" spcFirstLastPara="1" rIns="45700" wrap="square" tIns="45700">
              <a:noAutofit/>
            </a:bodyPr>
            <a:lstStyle/>
            <a:p>
              <a:pPr indent="-114300" lvl="1" marL="114300" marR="0" rtl="0" algn="r">
                <a:lnSpc>
                  <a:spcPct val="150000"/>
                </a:lnSpc>
                <a:spcBef>
                  <a:spcPts val="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Lipsa cunoștințelor și abilităților, a timpului și a expertizei</a:t>
              </a:r>
              <a:endParaRPr b="0" i="0" sz="1200" u="none" cap="none" strike="noStrike">
                <a:solidFill>
                  <a:schemeClr val="dk2"/>
                </a:solidFill>
                <a:latin typeface="Arial"/>
                <a:ea typeface="Arial"/>
                <a:cs typeface="Arial"/>
                <a:sym typeface="Arial"/>
              </a:endParaRPr>
            </a:p>
            <a:p>
              <a:pPr indent="-114300" lvl="1" marL="114300" marR="0" rtl="0" algn="r">
                <a:lnSpc>
                  <a:spcPct val="150000"/>
                </a:lnSpc>
                <a:spcBef>
                  <a:spcPts val="18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Informare și educație comunitară limitată</a:t>
              </a:r>
              <a:endParaRPr b="0" i="0" sz="1200" u="none" cap="none" strike="noStrike">
                <a:solidFill>
                  <a:schemeClr val="dk2"/>
                </a:solidFill>
                <a:latin typeface="Arial"/>
                <a:ea typeface="Arial"/>
                <a:cs typeface="Arial"/>
                <a:sym typeface="Arial"/>
              </a:endParaRPr>
            </a:p>
            <a:p>
              <a:pPr indent="-114300" lvl="1" marL="114300" marR="0" rtl="0" algn="r">
                <a:lnSpc>
                  <a:spcPct val="150000"/>
                </a:lnSpc>
                <a:spcBef>
                  <a:spcPts val="18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Lipsa alfabetizării financiare</a:t>
              </a:r>
              <a:endParaRPr b="0" i="0" sz="1200" u="none" cap="none" strike="noStrike">
                <a:solidFill>
                  <a:schemeClr val="dk2"/>
                </a:solidFill>
                <a:latin typeface="Arial"/>
                <a:ea typeface="Arial"/>
                <a:cs typeface="Arial"/>
                <a:sym typeface="Arial"/>
              </a:endParaRPr>
            </a:p>
            <a:p>
              <a:pPr indent="-114300" lvl="1" marL="114300" marR="0" rtl="0" algn="r">
                <a:lnSpc>
                  <a:spcPct val="150000"/>
                </a:lnSpc>
                <a:spcBef>
                  <a:spcPts val="18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Recurgerea la finanțarea externă și la finanțare</a:t>
              </a:r>
              <a:endParaRPr b="0" i="0" sz="1200" u="none" cap="none" strike="noStrike">
                <a:solidFill>
                  <a:schemeClr val="dk2"/>
                </a:solidFill>
                <a:latin typeface="Arial"/>
                <a:ea typeface="Arial"/>
                <a:cs typeface="Arial"/>
                <a:sym typeface="Arial"/>
              </a:endParaRPr>
            </a:p>
          </p:txBody>
        </p:sp>
        <p:sp>
          <p:nvSpPr>
            <p:cNvPr id="107" name="Google Shape;107;p7"/>
            <p:cNvSpPr/>
            <p:nvPr/>
          </p:nvSpPr>
          <p:spPr>
            <a:xfrm>
              <a:off x="282897" y="70469"/>
              <a:ext cx="5168351" cy="2423560"/>
            </a:xfrm>
            <a:prstGeom prst="roundRect">
              <a:avLst>
                <a:gd fmla="val 10000" name="adj"/>
              </a:avLst>
            </a:prstGeom>
            <a:solidFill>
              <a:schemeClr val="lt1">
                <a:alpha val="89803"/>
              </a:schemeClr>
            </a:solidFill>
            <a:ln cap="flat" cmpd="sng" w="25400">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txBox="1"/>
            <p:nvPr/>
          </p:nvSpPr>
          <p:spPr>
            <a:xfrm>
              <a:off x="336135" y="123707"/>
              <a:ext cx="3511369" cy="1711194"/>
            </a:xfrm>
            <a:prstGeom prst="rect">
              <a:avLst/>
            </a:prstGeom>
            <a:noFill/>
            <a:ln>
              <a:noFill/>
            </a:ln>
          </p:spPr>
          <p:txBody>
            <a:bodyPr anchorCtr="0" anchor="t" bIns="45700" lIns="45700" spcFirstLastPara="1" rIns="45700" wrap="square" tIns="45700">
              <a:noAutofit/>
            </a:bodyPr>
            <a:lstStyle/>
            <a:p>
              <a:pPr indent="-114300" lvl="1" marL="114300" marR="0" rtl="0" algn="l">
                <a:lnSpc>
                  <a:spcPct val="150000"/>
                </a:lnSpc>
                <a:spcBef>
                  <a:spcPts val="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Membri dedicați ai comunității</a:t>
              </a:r>
              <a:endParaRPr b="0" i="0" sz="1200" u="none" cap="none" strike="noStrike">
                <a:solidFill>
                  <a:schemeClr val="dk2"/>
                </a:solidFill>
                <a:latin typeface="Arial"/>
                <a:ea typeface="Arial"/>
                <a:cs typeface="Arial"/>
                <a:sym typeface="Arial"/>
              </a:endParaRPr>
            </a:p>
            <a:p>
              <a:pPr indent="-114300" lvl="1" marL="114300" marR="0" rtl="0" algn="l">
                <a:lnSpc>
                  <a:spcPct val="150000"/>
                </a:lnSpc>
                <a:spcBef>
                  <a:spcPts val="18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Accesul la surse de energie regenerabilă – potențial local</a:t>
              </a:r>
              <a:endParaRPr b="0" i="0" sz="1200" u="none" cap="none" strike="noStrike">
                <a:solidFill>
                  <a:schemeClr val="dk2"/>
                </a:solidFill>
                <a:latin typeface="Arial"/>
                <a:ea typeface="Arial"/>
                <a:cs typeface="Arial"/>
                <a:sym typeface="Arial"/>
              </a:endParaRPr>
            </a:p>
            <a:p>
              <a:pPr indent="-114300" lvl="1" marL="114300" marR="0" rtl="0" algn="l">
                <a:lnSpc>
                  <a:spcPct val="150000"/>
                </a:lnSpc>
                <a:spcBef>
                  <a:spcPts val="18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Rețeaua Energetică Comunitară</a:t>
              </a:r>
              <a:endParaRPr b="0" i="0" sz="1200" u="none" cap="none" strike="noStrike">
                <a:solidFill>
                  <a:schemeClr val="dk2"/>
                </a:solidFill>
                <a:latin typeface="Arial"/>
                <a:ea typeface="Arial"/>
                <a:cs typeface="Arial"/>
                <a:sym typeface="Arial"/>
              </a:endParaRPr>
            </a:p>
            <a:p>
              <a:pPr indent="-114300" lvl="1" marL="114300" marR="0" rtl="0" algn="l">
                <a:lnSpc>
                  <a:spcPct val="150000"/>
                </a:lnSpc>
                <a:spcBef>
                  <a:spcPts val="18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Rețeaua de suporteri și voluntari </a:t>
              </a:r>
              <a:endParaRPr b="0" i="0" sz="1200" u="none" cap="none" strike="noStrike">
                <a:solidFill>
                  <a:schemeClr val="dk2"/>
                </a:solidFill>
                <a:latin typeface="Arial"/>
                <a:ea typeface="Arial"/>
                <a:cs typeface="Arial"/>
                <a:sym typeface="Arial"/>
              </a:endParaRPr>
            </a:p>
            <a:p>
              <a:pPr indent="-114300" lvl="1" marL="114300" marR="0" rtl="0" algn="l">
                <a:lnSpc>
                  <a:spcPct val="150000"/>
                </a:lnSpc>
                <a:spcBef>
                  <a:spcPts val="18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Parteneriate puternice cu întreprinderile și organizațiile locale</a:t>
              </a:r>
              <a:endParaRPr b="0" i="0" sz="1200" u="none" cap="none" strike="noStrike">
                <a:solidFill>
                  <a:schemeClr val="dk2"/>
                </a:solidFill>
                <a:latin typeface="Arial"/>
                <a:ea typeface="Arial"/>
                <a:cs typeface="Arial"/>
                <a:sym typeface="Arial"/>
              </a:endParaRPr>
            </a:p>
            <a:p>
              <a:pPr indent="-69850" lvl="1" marL="171450" marR="0" rtl="0" algn="l">
                <a:lnSpc>
                  <a:spcPct val="100000"/>
                </a:lnSpc>
                <a:spcBef>
                  <a:spcPts val="180"/>
                </a:spcBef>
                <a:spcAft>
                  <a:spcPts val="0"/>
                </a:spcAft>
                <a:buClr>
                  <a:schemeClr val="dk1"/>
                </a:buClr>
                <a:buSzPts val="1600"/>
                <a:buFont typeface="Calibri"/>
                <a:buNone/>
              </a:pPr>
              <a:r>
                <a:t/>
              </a:r>
              <a:endParaRPr b="0" i="0" sz="1600" u="none" cap="none" strike="noStrike">
                <a:solidFill>
                  <a:schemeClr val="dk1"/>
                </a:solidFill>
                <a:latin typeface="Arial"/>
                <a:ea typeface="Arial"/>
                <a:cs typeface="Arial"/>
                <a:sym typeface="Arial"/>
              </a:endParaRPr>
            </a:p>
            <a:p>
              <a:pPr indent="-69850" lvl="1" marL="171450" marR="0" rtl="0" algn="l">
                <a:lnSpc>
                  <a:spcPct val="90000"/>
                </a:lnSpc>
                <a:spcBef>
                  <a:spcPts val="240"/>
                </a:spcBef>
                <a:spcAft>
                  <a:spcPts val="0"/>
                </a:spcAft>
                <a:buClr>
                  <a:schemeClr val="dk1"/>
                </a:buClr>
                <a:buSzPts val="1600"/>
                <a:buFont typeface="Calibri"/>
                <a:buNone/>
              </a:pPr>
              <a:r>
                <a:t/>
              </a:r>
              <a:endParaRPr b="0" i="0" sz="1600" u="none" cap="none" strike="noStrike">
                <a:solidFill>
                  <a:schemeClr val="dk1"/>
                </a:solidFill>
                <a:latin typeface="Arial"/>
                <a:ea typeface="Arial"/>
                <a:cs typeface="Arial"/>
                <a:sym typeface="Arial"/>
              </a:endParaRPr>
            </a:p>
          </p:txBody>
        </p:sp>
        <p:sp>
          <p:nvSpPr>
            <p:cNvPr id="109" name="Google Shape;109;p7"/>
            <p:cNvSpPr/>
            <p:nvPr/>
          </p:nvSpPr>
          <p:spPr>
            <a:xfrm>
              <a:off x="3487025" y="316047"/>
              <a:ext cx="2249633" cy="2249633"/>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FFC0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7"/>
            <p:cNvSpPr txBox="1"/>
            <p:nvPr/>
          </p:nvSpPr>
          <p:spPr>
            <a:xfrm>
              <a:off x="4145927" y="974949"/>
              <a:ext cx="1590731" cy="1590731"/>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chemeClr val="dk1"/>
                </a:buClr>
                <a:buSzPts val="1800"/>
                <a:buFont typeface="Arial"/>
                <a:buNone/>
              </a:pPr>
              <a:r>
                <a:rPr b="1" lang="en-US" sz="1800">
                  <a:solidFill>
                    <a:schemeClr val="dk1"/>
                  </a:solidFill>
                  <a:latin typeface="Arial"/>
                  <a:ea typeface="Arial"/>
                  <a:cs typeface="Arial"/>
                  <a:sym typeface="Arial"/>
                </a:rPr>
                <a:t>Puncte forte</a:t>
              </a:r>
              <a:endParaRPr b="1" sz="1800">
                <a:solidFill>
                  <a:schemeClr val="dk1"/>
                </a:solidFill>
                <a:latin typeface="Arial"/>
                <a:ea typeface="Arial"/>
                <a:cs typeface="Arial"/>
                <a:sym typeface="Arial"/>
              </a:endParaRPr>
            </a:p>
          </p:txBody>
        </p:sp>
        <p:sp>
          <p:nvSpPr>
            <p:cNvPr id="111" name="Google Shape;111;p7"/>
            <p:cNvSpPr/>
            <p:nvPr/>
          </p:nvSpPr>
          <p:spPr>
            <a:xfrm rot="5400000">
              <a:off x="5828554" y="304237"/>
              <a:ext cx="2249633" cy="2249633"/>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2AE6C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7"/>
            <p:cNvSpPr txBox="1"/>
            <p:nvPr/>
          </p:nvSpPr>
          <p:spPr>
            <a:xfrm>
              <a:off x="5828554" y="963139"/>
              <a:ext cx="1590731" cy="1590731"/>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chemeClr val="dk1"/>
                </a:buClr>
                <a:buSzPts val="1800"/>
                <a:buFont typeface="Arial"/>
                <a:buNone/>
              </a:pPr>
              <a:r>
                <a:rPr b="1" lang="en-US" sz="1800">
                  <a:solidFill>
                    <a:schemeClr val="dk1"/>
                  </a:solidFill>
                  <a:latin typeface="Arial"/>
                  <a:ea typeface="Arial"/>
                  <a:cs typeface="Arial"/>
                  <a:sym typeface="Arial"/>
                </a:rPr>
                <a:t>Puncte slabe</a:t>
              </a:r>
              <a:endParaRPr b="1" sz="1800">
                <a:solidFill>
                  <a:schemeClr val="dk1"/>
                </a:solidFill>
                <a:latin typeface="Arial"/>
                <a:ea typeface="Arial"/>
                <a:cs typeface="Arial"/>
                <a:sym typeface="Arial"/>
              </a:endParaRPr>
            </a:p>
          </p:txBody>
        </p:sp>
        <p:sp>
          <p:nvSpPr>
            <p:cNvPr id="113" name="Google Shape;113;p7"/>
            <p:cNvSpPr/>
            <p:nvPr/>
          </p:nvSpPr>
          <p:spPr>
            <a:xfrm rot="10800000">
              <a:off x="5843154" y="2663921"/>
              <a:ext cx="2249633" cy="2249633"/>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ED237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7"/>
            <p:cNvSpPr txBox="1"/>
            <p:nvPr/>
          </p:nvSpPr>
          <p:spPr>
            <a:xfrm>
              <a:off x="5843154" y="2663921"/>
              <a:ext cx="1590731" cy="1590731"/>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chemeClr val="dk1"/>
                </a:buClr>
                <a:buSzPts val="1800"/>
                <a:buFont typeface="Arial"/>
                <a:buNone/>
              </a:pPr>
              <a:r>
                <a:rPr b="1" lang="en-US" sz="1800">
                  <a:solidFill>
                    <a:schemeClr val="dk1"/>
                  </a:solidFill>
                  <a:latin typeface="Arial"/>
                  <a:ea typeface="Arial"/>
                  <a:cs typeface="Arial"/>
                  <a:sym typeface="Arial"/>
                </a:rPr>
                <a:t>Amenințări – Bariere</a:t>
              </a:r>
              <a:endParaRPr b="1" sz="1800">
                <a:solidFill>
                  <a:schemeClr val="dk1"/>
                </a:solidFill>
                <a:latin typeface="Arial"/>
                <a:ea typeface="Arial"/>
                <a:cs typeface="Arial"/>
                <a:sym typeface="Arial"/>
              </a:endParaRPr>
            </a:p>
          </p:txBody>
        </p:sp>
        <p:sp>
          <p:nvSpPr>
            <p:cNvPr id="115" name="Google Shape;115;p7"/>
            <p:cNvSpPr/>
            <p:nvPr/>
          </p:nvSpPr>
          <p:spPr>
            <a:xfrm rot="-5400000">
              <a:off x="3513008" y="2628556"/>
              <a:ext cx="2249633" cy="2249633"/>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0070C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7"/>
            <p:cNvSpPr txBox="1"/>
            <p:nvPr/>
          </p:nvSpPr>
          <p:spPr>
            <a:xfrm>
              <a:off x="4171910" y="2628556"/>
              <a:ext cx="1590731" cy="1590731"/>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chemeClr val="dk1"/>
                </a:buClr>
                <a:buSzPts val="1800"/>
                <a:buFont typeface="Arial"/>
                <a:buNone/>
              </a:pPr>
              <a:r>
                <a:rPr b="1" lang="en-US" sz="1800">
                  <a:solidFill>
                    <a:schemeClr val="dk1"/>
                  </a:solidFill>
                  <a:latin typeface="Arial"/>
                  <a:ea typeface="Arial"/>
                  <a:cs typeface="Arial"/>
                  <a:sym typeface="Arial"/>
                </a:rPr>
                <a:t>Oportunități</a:t>
              </a:r>
              <a:endParaRPr b="1" sz="1800">
                <a:solidFill>
                  <a:schemeClr val="dk1"/>
                </a:solidFill>
                <a:latin typeface="Arial"/>
                <a:ea typeface="Arial"/>
                <a:cs typeface="Arial"/>
                <a:sym typeface="Arial"/>
              </a:endParaRPr>
            </a:p>
          </p:txBody>
        </p:sp>
        <p:sp>
          <p:nvSpPr>
            <p:cNvPr id="117" name="Google Shape;117;p7"/>
            <p:cNvSpPr/>
            <p:nvPr/>
          </p:nvSpPr>
          <p:spPr>
            <a:xfrm>
              <a:off x="5402839" y="2060232"/>
              <a:ext cx="776720" cy="843694"/>
            </a:xfrm>
            <a:custGeom>
              <a:rect b="b" l="l" r="r" t="t"/>
              <a:pathLst>
                <a:path extrusionOk="0" h="120000" w="120000">
                  <a:moveTo>
                    <a:pt x="7500" y="60000"/>
                  </a:moveTo>
                  <a:lnTo>
                    <a:pt x="7500" y="60000"/>
                  </a:lnTo>
                  <a:cubicBezTo>
                    <a:pt x="7500" y="33338"/>
                    <a:pt x="27051" y="10811"/>
                    <a:pt x="53191" y="7353"/>
                  </a:cubicBezTo>
                  <a:cubicBezTo>
                    <a:pt x="79331" y="3895"/>
                    <a:pt x="103953" y="20578"/>
                    <a:pt x="110734" y="46343"/>
                  </a:cubicBezTo>
                  <a:lnTo>
                    <a:pt x="117988" y="46343"/>
                  </a:lnTo>
                  <a:lnTo>
                    <a:pt x="105000" y="60000"/>
                  </a:lnTo>
                  <a:lnTo>
                    <a:pt x="87988" y="46343"/>
                  </a:lnTo>
                  <a:lnTo>
                    <a:pt x="95161" y="46343"/>
                  </a:lnTo>
                  <a:lnTo>
                    <a:pt x="95161" y="46343"/>
                  </a:lnTo>
                  <a:cubicBezTo>
                    <a:pt x="88850" y="28508"/>
                    <a:pt x="71249" y="17972"/>
                    <a:pt x="53378" y="21331"/>
                  </a:cubicBezTo>
                  <a:cubicBezTo>
                    <a:pt x="35507" y="24690"/>
                    <a:pt x="22500" y="40979"/>
                    <a:pt x="22500" y="60000"/>
                  </a:cubicBezTo>
                  <a:close/>
                </a:path>
              </a:pathLst>
            </a:custGeom>
            <a:solidFill>
              <a:srgbClr val="00206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7"/>
            <p:cNvSpPr/>
            <p:nvPr/>
          </p:nvSpPr>
          <p:spPr>
            <a:xfrm rot="10800000">
              <a:off x="5402839" y="2363475"/>
              <a:ext cx="776720" cy="756755"/>
            </a:xfrm>
            <a:custGeom>
              <a:rect b="b" l="l" r="r" t="t"/>
              <a:pathLst>
                <a:path extrusionOk="0" h="120000" w="120000">
                  <a:moveTo>
                    <a:pt x="7307" y="60000"/>
                  </a:moveTo>
                  <a:lnTo>
                    <a:pt x="7307" y="60000"/>
                  </a:lnTo>
                  <a:cubicBezTo>
                    <a:pt x="7307" y="33960"/>
                    <a:pt x="26465" y="11855"/>
                    <a:pt x="52321" y="8060"/>
                  </a:cubicBezTo>
                  <a:cubicBezTo>
                    <a:pt x="78178" y="4266"/>
                    <a:pt x="102919" y="19928"/>
                    <a:pt x="110455" y="44862"/>
                  </a:cubicBezTo>
                  <a:lnTo>
                    <a:pt x="117355" y="44862"/>
                  </a:lnTo>
                  <a:lnTo>
                    <a:pt x="105386" y="60000"/>
                  </a:lnTo>
                  <a:lnTo>
                    <a:pt x="88126" y="44862"/>
                  </a:lnTo>
                  <a:lnTo>
                    <a:pt x="94838" y="44862"/>
                  </a:lnTo>
                  <a:lnTo>
                    <a:pt x="94838" y="44862"/>
                  </a:lnTo>
                  <a:cubicBezTo>
                    <a:pt x="87570" y="28641"/>
                    <a:pt x="69761" y="19649"/>
                    <a:pt x="52145" y="23306"/>
                  </a:cubicBezTo>
                  <a:cubicBezTo>
                    <a:pt x="34530" y="26964"/>
                    <a:pt x="21922" y="42271"/>
                    <a:pt x="21922" y="60000"/>
                  </a:cubicBezTo>
                  <a:close/>
                </a:path>
              </a:pathLst>
            </a:custGeom>
            <a:solidFill>
              <a:srgbClr val="2AE6C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7"/>
          <p:cNvSpPr/>
          <p:nvPr/>
        </p:nvSpPr>
        <p:spPr>
          <a:xfrm>
            <a:off x="5257800" y="1447800"/>
            <a:ext cx="1676400" cy="304800"/>
          </a:xfrm>
          <a:prstGeom prst="rect">
            <a:avLst/>
          </a:prstGeom>
          <a:solidFill>
            <a:schemeClr val="dk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lt1"/>
                </a:solidFill>
                <a:latin typeface="Arial"/>
                <a:ea typeface="Arial"/>
                <a:cs typeface="Arial"/>
                <a:sym typeface="Arial"/>
              </a:rPr>
              <a:t>Internă</a:t>
            </a:r>
            <a:endParaRPr b="1" sz="1200">
              <a:solidFill>
                <a:schemeClr val="lt1"/>
              </a:solidFill>
              <a:latin typeface="Arial"/>
              <a:ea typeface="Arial"/>
              <a:cs typeface="Arial"/>
              <a:sym typeface="Arial"/>
            </a:endParaRPr>
          </a:p>
        </p:txBody>
      </p:sp>
      <p:sp>
        <p:nvSpPr>
          <p:cNvPr id="120" name="Google Shape;120;p7"/>
          <p:cNvSpPr/>
          <p:nvPr/>
        </p:nvSpPr>
        <p:spPr>
          <a:xfrm>
            <a:off x="5334000" y="5334000"/>
            <a:ext cx="1676400" cy="304800"/>
          </a:xfrm>
          <a:prstGeom prst="rect">
            <a:avLst/>
          </a:prstGeom>
          <a:solidFill>
            <a:srgbClr val="2AE6C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lt1"/>
                </a:solidFill>
                <a:latin typeface="Arial"/>
                <a:ea typeface="Arial"/>
                <a:cs typeface="Arial"/>
                <a:sym typeface="Arial"/>
              </a:rPr>
              <a:t>Externă</a:t>
            </a:r>
            <a:endParaRPr b="1" sz="1200">
              <a:solidFill>
                <a:schemeClr val="lt1"/>
              </a:solidFill>
              <a:latin typeface="Arial"/>
              <a:ea typeface="Arial"/>
              <a:cs typeface="Arial"/>
              <a:sym typeface="Arial"/>
            </a:endParaRPr>
          </a:p>
        </p:txBody>
      </p:sp>
      <p:sp>
        <p:nvSpPr>
          <p:cNvPr id="121" name="Google Shape;121;p7"/>
          <p:cNvSpPr/>
          <p:nvPr/>
        </p:nvSpPr>
        <p:spPr>
          <a:xfrm>
            <a:off x="838200" y="6218186"/>
            <a:ext cx="8229600" cy="281295"/>
          </a:xfrm>
          <a:prstGeom prst="rect">
            <a:avLst/>
          </a:prstGeom>
          <a:noFill/>
          <a:ln>
            <a:noFill/>
          </a:ln>
        </p:spPr>
        <p:txBody>
          <a:bodyPr anchorCtr="0" anchor="t" bIns="45700" lIns="91425" spcFirstLastPara="1" rIns="91425" wrap="square" tIns="45700">
            <a:spAutoFit/>
          </a:bodyPr>
          <a:lstStyle/>
          <a:p>
            <a:pPr indent="0" lvl="0" marL="12700" marR="0" rtl="0" algn="l">
              <a:lnSpc>
                <a:spcPct val="137083"/>
              </a:lnSpc>
              <a:spcBef>
                <a:spcPts val="0"/>
              </a:spcBef>
              <a:spcAft>
                <a:spcPts val="0"/>
              </a:spcAft>
              <a:buNone/>
            </a:pPr>
            <a:r>
              <a:rPr lang="en-US" sz="1200">
                <a:solidFill>
                  <a:srgbClr val="002060"/>
                </a:solidFill>
                <a:latin typeface="Arial"/>
                <a:ea typeface="Arial"/>
                <a:cs typeface="Arial"/>
                <a:sym typeface="Arial"/>
              </a:rPr>
              <a:t>Acest proiect a primit finanțare din partea programului LIFE al Uniunii Europene în temeiul acordului de grant nr. 101077085</a:t>
            </a:r>
            <a:endParaRPr/>
          </a:p>
        </p:txBody>
      </p:sp>
      <p:sp>
        <p:nvSpPr>
          <p:cNvPr id="122" name="Google Shape;122;p7"/>
          <p:cNvSpPr txBox="1"/>
          <p:nvPr>
            <p:ph idx="12" type="sldNum"/>
          </p:nvPr>
        </p:nvSpPr>
        <p:spPr>
          <a:xfrm>
            <a:off x="11730223" y="6450079"/>
            <a:ext cx="152400" cy="177800"/>
          </a:xfrm>
          <a:prstGeom prst="rect">
            <a:avLst/>
          </a:prstGeom>
          <a:noFill/>
          <a:ln>
            <a:noFill/>
          </a:ln>
        </p:spPr>
        <p:txBody>
          <a:bodyPr anchorCtr="0" anchor="t" bIns="0" lIns="0" spcFirstLastPara="1" rIns="0" wrap="square" tIns="0">
            <a:spAutoFit/>
          </a:bodyPr>
          <a:lstStyle/>
          <a:p>
            <a:pPr indent="0" lvl="0" marL="38100" rtl="0" algn="l">
              <a:lnSpc>
                <a:spcPct val="114166"/>
              </a:lnSpc>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8"/>
          <p:cNvSpPr/>
          <p:nvPr/>
        </p:nvSpPr>
        <p:spPr>
          <a:xfrm>
            <a:off x="304800" y="914400"/>
            <a:ext cx="11125200" cy="5181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8"/>
          <p:cNvSpPr/>
          <p:nvPr/>
        </p:nvSpPr>
        <p:spPr>
          <a:xfrm>
            <a:off x="304800" y="838200"/>
            <a:ext cx="11734800" cy="5334000"/>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b="1" lang="en-US" sz="1600">
                <a:solidFill>
                  <a:schemeClr val="dk2"/>
                </a:solidFill>
                <a:latin typeface="Arial"/>
                <a:ea typeface="Arial"/>
                <a:cs typeface="Arial"/>
                <a:sym typeface="Arial"/>
              </a:rPr>
              <a:t>Partea III: Analiza SWOT – Inițiative conduse de Comunitate, comunități energetice și municipalități</a:t>
            </a:r>
            <a:endParaRPr b="1" sz="1600">
              <a:solidFill>
                <a:schemeClr val="dk2"/>
              </a:solidFill>
              <a:latin typeface="Arial"/>
              <a:ea typeface="Arial"/>
              <a:cs typeface="Arial"/>
              <a:sym typeface="Arial"/>
            </a:endParaRPr>
          </a:p>
          <a:p>
            <a:pPr indent="0" lvl="0" marL="0" marR="0" rtl="0" algn="just">
              <a:spcBef>
                <a:spcPts val="0"/>
              </a:spcBef>
              <a:spcAft>
                <a:spcPts val="0"/>
              </a:spcAft>
              <a:buNone/>
            </a:pPr>
            <a:r>
              <a:t/>
            </a:r>
            <a:endParaRPr b="1" sz="1400">
              <a:solidFill>
                <a:schemeClr val="dk2"/>
              </a:solidFill>
              <a:latin typeface="Arial"/>
              <a:ea typeface="Arial"/>
              <a:cs typeface="Arial"/>
              <a:sym typeface="Arial"/>
            </a:endParaRPr>
          </a:p>
          <a:p>
            <a:pPr indent="0" lvl="0" marL="0" marR="0" rtl="0" algn="just">
              <a:spcBef>
                <a:spcPts val="0"/>
              </a:spcBef>
              <a:spcAft>
                <a:spcPts val="0"/>
              </a:spcAft>
              <a:buNone/>
            </a:pPr>
            <a:r>
              <a:rPr lang="en-US" sz="1400">
                <a:solidFill>
                  <a:schemeClr val="dk2"/>
                </a:solidFill>
                <a:latin typeface="Arial"/>
                <a:ea typeface="Arial"/>
                <a:cs typeface="Arial"/>
                <a:sym typeface="Arial"/>
              </a:rPr>
              <a:t>Municipalitățile, fiind cea mai apropiată autoritate publică de cetățeni, pot juca un rol crucial în responsabilizarea cetățenilor lor locali și în facilitarea dezvoltării proiectelor energetice comunitare. În plus, după cum s-a menționat anterior, municipalitățile locale s-au angajat să atingă obiective energetice, climatice, sociale și de mediu, fără asistența și implicarea cetățenilor locali. </a:t>
            </a:r>
            <a:endParaRPr b="1" sz="1400">
              <a:solidFill>
                <a:schemeClr val="dk2"/>
              </a:solidFill>
              <a:latin typeface="Arial"/>
              <a:ea typeface="Arial"/>
              <a:cs typeface="Arial"/>
              <a:sym typeface="Arial"/>
            </a:endParaRPr>
          </a:p>
          <a:p>
            <a:pPr indent="0" lvl="0" marL="0" marR="0" rtl="0" algn="just">
              <a:spcBef>
                <a:spcPts val="0"/>
              </a:spcBef>
              <a:spcAft>
                <a:spcPts val="0"/>
              </a:spcAft>
              <a:buNone/>
            </a:pPr>
            <a:r>
              <a:t/>
            </a:r>
            <a:endParaRPr sz="1400">
              <a:solidFill>
                <a:schemeClr val="dk2"/>
              </a:solidFill>
              <a:latin typeface="Arial"/>
              <a:ea typeface="Arial"/>
              <a:cs typeface="Arial"/>
              <a:sym typeface="Arial"/>
            </a:endParaRPr>
          </a:p>
          <a:p>
            <a:pPr indent="0" lvl="0" marL="0" marR="0" rtl="0" algn="just">
              <a:spcBef>
                <a:spcPts val="0"/>
              </a:spcBef>
              <a:spcAft>
                <a:spcPts val="0"/>
              </a:spcAft>
              <a:buNone/>
            </a:pPr>
            <a:r>
              <a:rPr lang="en-US" sz="1400">
                <a:solidFill>
                  <a:schemeClr val="dk2"/>
                </a:solidFill>
                <a:latin typeface="Arial"/>
                <a:ea typeface="Arial"/>
                <a:cs typeface="Arial"/>
                <a:sym typeface="Arial"/>
              </a:rPr>
              <a:t>Pe de altă parte, comunitățile energetice constituie un vehicul care permite cetățenilor să participe activ la tranziția către sisteme energetice durabile și descentralizate, promovând astfel practici democratice și favorabile incluziunii. Acest angajament activ nu numai că sporește șansele de reușită a tranziției energetice, ci și consolidează legătura dintre cetățeni, comunitatea locală și mediul lor, stimulând un sentiment de asumare a responsabilității față de producția locală de energie și responsabilitatea față de protecția mediului local. În cele din urmă, comunitățile energetice contribuie la crearea unei societăți mai participative și mai echitabile, în care toți membrii și toate genurile să participe la modelarea comunității lor locale. </a:t>
            </a:r>
            <a:endParaRPr/>
          </a:p>
          <a:p>
            <a:pPr indent="0" lvl="0" marL="0" marR="0" rtl="0" algn="just">
              <a:spcBef>
                <a:spcPts val="0"/>
              </a:spcBef>
              <a:spcAft>
                <a:spcPts val="0"/>
              </a:spcAft>
              <a:buNone/>
            </a:pPr>
            <a:r>
              <a:t/>
            </a:r>
            <a:endParaRPr b="1" sz="1400">
              <a:solidFill>
                <a:schemeClr val="dk2"/>
              </a:solidFill>
              <a:latin typeface="Arial"/>
              <a:ea typeface="Arial"/>
              <a:cs typeface="Arial"/>
              <a:sym typeface="Arial"/>
            </a:endParaRPr>
          </a:p>
          <a:p>
            <a:pPr indent="0" lvl="0" marL="0" marR="0" rtl="0" algn="just">
              <a:spcBef>
                <a:spcPts val="0"/>
              </a:spcBef>
              <a:spcAft>
                <a:spcPts val="0"/>
              </a:spcAft>
              <a:buNone/>
            </a:pPr>
            <a:r>
              <a:rPr lang="en-US" sz="1400">
                <a:solidFill>
                  <a:schemeClr val="dk2"/>
                </a:solidFill>
                <a:latin typeface="Arial"/>
                <a:ea typeface="Arial"/>
                <a:cs typeface="Arial"/>
                <a:sym typeface="Arial"/>
              </a:rPr>
              <a:t>Toate cele menționate mai sus demonstrează </a:t>
            </a:r>
            <a:r>
              <a:rPr b="1" lang="en-US" sz="1400">
                <a:solidFill>
                  <a:srgbClr val="ED237A"/>
                </a:solidFill>
                <a:latin typeface="Arial"/>
                <a:ea typeface="Arial"/>
                <a:cs typeface="Arial"/>
                <a:sym typeface="Arial"/>
              </a:rPr>
              <a:t>obiectivele comune ale municipalităților și ale comunităților energetice</a:t>
            </a:r>
            <a:r>
              <a:rPr lang="en-US" sz="1400">
                <a:solidFill>
                  <a:schemeClr val="dk2"/>
                </a:solidFill>
                <a:latin typeface="Arial"/>
                <a:ea typeface="Arial"/>
                <a:cs typeface="Arial"/>
                <a:sym typeface="Arial"/>
              </a:rPr>
              <a:t>, deoarece ambele sunt factori determinați de obiective sociale și de misiune, mai degrabă decât de motive bazate pe profit. Cu toate acestea, atunci când vine vorba de colaborarea reală dintre aceste două entități, apar diverse provocări. </a:t>
            </a:r>
            <a:endParaRPr/>
          </a:p>
          <a:p>
            <a:pPr indent="0" lvl="0" marL="0" marR="0" rtl="0" algn="just">
              <a:spcBef>
                <a:spcPts val="0"/>
              </a:spcBef>
              <a:spcAft>
                <a:spcPts val="0"/>
              </a:spcAft>
              <a:buNone/>
            </a:pPr>
            <a:r>
              <a:t/>
            </a:r>
            <a:endParaRPr sz="1400">
              <a:solidFill>
                <a:schemeClr val="dk2"/>
              </a:solidFill>
              <a:latin typeface="Arial"/>
              <a:ea typeface="Arial"/>
              <a:cs typeface="Arial"/>
              <a:sym typeface="Arial"/>
            </a:endParaRPr>
          </a:p>
          <a:p>
            <a:pPr indent="0" lvl="0" marL="0" marR="0" rtl="0" algn="just">
              <a:spcBef>
                <a:spcPts val="0"/>
              </a:spcBef>
              <a:spcAft>
                <a:spcPts val="0"/>
              </a:spcAft>
              <a:buNone/>
            </a:pPr>
            <a:r>
              <a:rPr lang="en-US" sz="1400">
                <a:solidFill>
                  <a:schemeClr val="dk2"/>
                </a:solidFill>
                <a:latin typeface="Arial"/>
                <a:ea typeface="Arial"/>
                <a:cs typeface="Arial"/>
                <a:sym typeface="Arial"/>
              </a:rPr>
              <a:t>Tabelele următoare oferă un </a:t>
            </a:r>
            <a:r>
              <a:rPr b="1" lang="en-US" sz="1400">
                <a:solidFill>
                  <a:srgbClr val="28E8D6"/>
                </a:solidFill>
                <a:latin typeface="Arial"/>
                <a:ea typeface="Arial"/>
                <a:cs typeface="Arial"/>
                <a:sym typeface="Arial"/>
              </a:rPr>
              <a:t>exemplu</a:t>
            </a:r>
            <a:r>
              <a:rPr lang="en-US" sz="1400">
                <a:solidFill>
                  <a:schemeClr val="dk2"/>
                </a:solidFill>
                <a:latin typeface="Arial"/>
                <a:ea typeface="Arial"/>
                <a:cs typeface="Arial"/>
                <a:sym typeface="Arial"/>
              </a:rPr>
              <a:t> de identificare a oportunităților și barierelor colaborării dintre comunitățile energetice și municipalități, utilizând modelul de analiză SWOT. Acest proces de identificare implică evaluarea punctelor forte, a punctelor slabe, a oportunităților și a amenințărilor/barierelor </a:t>
            </a:r>
            <a:r>
              <a:rPr b="1" lang="en-US" sz="1400">
                <a:solidFill>
                  <a:srgbClr val="FFC000"/>
                </a:solidFill>
                <a:latin typeface="Arial"/>
                <a:ea typeface="Arial"/>
                <a:cs typeface="Arial"/>
                <a:sym typeface="Arial"/>
              </a:rPr>
              <a:t>factorilor interni și externi ai fiecărei entități</a:t>
            </a:r>
            <a:r>
              <a:rPr lang="en-US" sz="1400">
                <a:solidFill>
                  <a:srgbClr val="002060"/>
                </a:solidFill>
                <a:latin typeface="Arial"/>
                <a:ea typeface="Arial"/>
                <a:cs typeface="Arial"/>
                <a:sym typeface="Arial"/>
              </a:rPr>
              <a:t>, </a:t>
            </a:r>
            <a:r>
              <a:rPr lang="en-US" sz="1400">
                <a:solidFill>
                  <a:schemeClr val="dk2"/>
                </a:solidFill>
                <a:latin typeface="Arial"/>
                <a:ea typeface="Arial"/>
                <a:cs typeface="Arial"/>
                <a:sym typeface="Arial"/>
              </a:rPr>
              <a:t>oferind astfel o înțelegere reciprocă și cuprinzătoare a </a:t>
            </a:r>
            <a:r>
              <a:rPr b="1" lang="en-US" sz="1400">
                <a:solidFill>
                  <a:srgbClr val="ED237A"/>
                </a:solidFill>
                <a:latin typeface="Arial"/>
                <a:ea typeface="Arial"/>
                <a:cs typeface="Arial"/>
                <a:sym typeface="Arial"/>
              </a:rPr>
              <a:t>perspectivelor respective asupra colaborării potențiale. </a:t>
            </a:r>
            <a:r>
              <a:rPr lang="en-US" sz="1400">
                <a:solidFill>
                  <a:schemeClr val="dk2"/>
                </a:solidFill>
                <a:latin typeface="Arial"/>
                <a:ea typeface="Arial"/>
                <a:cs typeface="Arial"/>
                <a:sym typeface="Arial"/>
              </a:rPr>
              <a:t>Prin efectuarea acestei analize, comunitățile energetice pot obține </a:t>
            </a:r>
            <a:r>
              <a:rPr b="1" lang="en-US" sz="1400">
                <a:solidFill>
                  <a:srgbClr val="ED237A"/>
                </a:solidFill>
                <a:latin typeface="Arial"/>
                <a:ea typeface="Arial"/>
                <a:cs typeface="Arial"/>
                <a:sym typeface="Arial"/>
              </a:rPr>
              <a:t>o perspectivă asupra </a:t>
            </a:r>
            <a:r>
              <a:rPr lang="en-US" sz="1400">
                <a:solidFill>
                  <a:schemeClr val="dk2"/>
                </a:solidFill>
                <a:latin typeface="Arial"/>
                <a:ea typeface="Arial"/>
                <a:cs typeface="Arial"/>
                <a:sym typeface="Arial"/>
              </a:rPr>
              <a:t>procedurilor operaționale</a:t>
            </a:r>
            <a:r>
              <a:rPr b="1" lang="en-US" sz="1400">
                <a:solidFill>
                  <a:srgbClr val="ED237A"/>
                </a:solidFill>
                <a:latin typeface="Arial"/>
                <a:ea typeface="Arial"/>
                <a:cs typeface="Arial"/>
                <a:sym typeface="Arial"/>
              </a:rPr>
              <a:t> </a:t>
            </a:r>
            <a:r>
              <a:rPr lang="en-US" sz="1400">
                <a:solidFill>
                  <a:schemeClr val="dk2"/>
                </a:solidFill>
                <a:latin typeface="Arial"/>
                <a:ea typeface="Arial"/>
                <a:cs typeface="Arial"/>
                <a:sym typeface="Arial"/>
              </a:rPr>
              <a:t>ale municipalităților și pot înțelege mai bine provocările cu care se confruntă atunci când încearcă să sprijine proiectele energetice comunitare. Această înțelegere reciprocă poate facilita și stabili o bază pentru o comunicare eficientă între aceste două entități, deoarece acestea se pot angaja într-un dialog productiv bazat pe o înțelegere comună a nevoilor și provocărilor celuilalt, căutând, prin urmare, modalități colaborative de a le depăși.</a:t>
            </a:r>
            <a:endParaRPr/>
          </a:p>
        </p:txBody>
      </p:sp>
      <p:sp>
        <p:nvSpPr>
          <p:cNvPr id="130" name="Google Shape;130;p8"/>
          <p:cNvSpPr/>
          <p:nvPr/>
        </p:nvSpPr>
        <p:spPr>
          <a:xfrm>
            <a:off x="838200" y="6209309"/>
            <a:ext cx="8153400" cy="281295"/>
          </a:xfrm>
          <a:prstGeom prst="rect">
            <a:avLst/>
          </a:prstGeom>
          <a:noFill/>
          <a:ln>
            <a:noFill/>
          </a:ln>
        </p:spPr>
        <p:txBody>
          <a:bodyPr anchorCtr="0" anchor="t" bIns="45700" lIns="91425" spcFirstLastPara="1" rIns="91425" wrap="square" tIns="45700">
            <a:spAutoFit/>
          </a:bodyPr>
          <a:lstStyle/>
          <a:p>
            <a:pPr indent="0" lvl="0" marL="12700" marR="0" rtl="0" algn="l">
              <a:lnSpc>
                <a:spcPct val="137083"/>
              </a:lnSpc>
              <a:spcBef>
                <a:spcPts val="0"/>
              </a:spcBef>
              <a:spcAft>
                <a:spcPts val="0"/>
              </a:spcAft>
              <a:buNone/>
            </a:pPr>
            <a:r>
              <a:rPr lang="en-US" sz="1200">
                <a:solidFill>
                  <a:srgbClr val="002060"/>
                </a:solidFill>
                <a:latin typeface="Arial"/>
                <a:ea typeface="Arial"/>
                <a:cs typeface="Arial"/>
                <a:sym typeface="Arial"/>
              </a:rPr>
              <a:t>Acest proiect a primit finanțare din partea programului LIFE al Uniunii Europene în temeiul acordului de grant nr. 101077085</a:t>
            </a:r>
            <a:endParaRPr/>
          </a:p>
        </p:txBody>
      </p:sp>
      <p:sp>
        <p:nvSpPr>
          <p:cNvPr id="131" name="Google Shape;131;p8"/>
          <p:cNvSpPr txBox="1"/>
          <p:nvPr>
            <p:ph idx="12" type="sldNum"/>
          </p:nvPr>
        </p:nvSpPr>
        <p:spPr>
          <a:xfrm>
            <a:off x="11730223" y="6450079"/>
            <a:ext cx="152400" cy="177800"/>
          </a:xfrm>
          <a:prstGeom prst="rect">
            <a:avLst/>
          </a:prstGeom>
          <a:noFill/>
          <a:ln>
            <a:noFill/>
          </a:ln>
        </p:spPr>
        <p:txBody>
          <a:bodyPr anchorCtr="0" anchor="t" bIns="0" lIns="0" spcFirstLastPara="1" rIns="0" wrap="square" tIns="0">
            <a:spAutoFit/>
          </a:bodyPr>
          <a:lstStyle/>
          <a:p>
            <a:pPr indent="0" lvl="0" marL="38100" rtl="0" algn="l">
              <a:lnSpc>
                <a:spcPct val="114166"/>
              </a:lnSpc>
              <a:spcBef>
                <a:spcPts val="0"/>
              </a:spcBef>
              <a:spcAft>
                <a:spcPts val="0"/>
              </a:spcAft>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9"/>
          <p:cNvSpPr/>
          <p:nvPr/>
        </p:nvSpPr>
        <p:spPr>
          <a:xfrm>
            <a:off x="838200" y="6290733"/>
            <a:ext cx="8153400" cy="281295"/>
          </a:xfrm>
          <a:prstGeom prst="rect">
            <a:avLst/>
          </a:prstGeom>
          <a:noFill/>
          <a:ln>
            <a:noFill/>
          </a:ln>
        </p:spPr>
        <p:txBody>
          <a:bodyPr anchorCtr="0" anchor="t" bIns="45700" lIns="91425" spcFirstLastPara="1" rIns="91425" wrap="square" tIns="45700">
            <a:spAutoFit/>
          </a:bodyPr>
          <a:lstStyle/>
          <a:p>
            <a:pPr indent="0" lvl="0" marL="12700" marR="0" rtl="0" algn="l">
              <a:lnSpc>
                <a:spcPct val="137083"/>
              </a:lnSpc>
              <a:spcBef>
                <a:spcPts val="0"/>
              </a:spcBef>
              <a:spcAft>
                <a:spcPts val="0"/>
              </a:spcAft>
              <a:buNone/>
            </a:pPr>
            <a:r>
              <a:rPr lang="en-US" sz="1200">
                <a:solidFill>
                  <a:srgbClr val="002060"/>
                </a:solidFill>
                <a:latin typeface="Arial"/>
                <a:ea typeface="Arial"/>
                <a:cs typeface="Arial"/>
                <a:sym typeface="Arial"/>
              </a:rPr>
              <a:t>Acest proiect a primit finanțare din partea programului LIFE al Uniunii Europene în temeiul acordului de grant nr. 101077085</a:t>
            </a:r>
            <a:endParaRPr/>
          </a:p>
        </p:txBody>
      </p:sp>
      <p:sp>
        <p:nvSpPr>
          <p:cNvPr id="137" name="Google Shape;137;p9"/>
          <p:cNvSpPr/>
          <p:nvPr/>
        </p:nvSpPr>
        <p:spPr>
          <a:xfrm>
            <a:off x="2171700" y="427240"/>
            <a:ext cx="7848600" cy="381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rgbClr val="ED237A"/>
                </a:solidFill>
                <a:latin typeface="Arial"/>
                <a:ea typeface="Arial"/>
                <a:cs typeface="Arial"/>
                <a:sym typeface="Arial"/>
              </a:rPr>
              <a:t>Viziunea Comunității Energiei cu</a:t>
            </a:r>
            <a:r>
              <a:rPr b="1" lang="en-US" sz="1600">
                <a:solidFill>
                  <a:srgbClr val="002060"/>
                </a:solidFill>
                <a:latin typeface="Arial"/>
                <a:ea typeface="Arial"/>
                <a:cs typeface="Arial"/>
                <a:sym typeface="Arial"/>
              </a:rPr>
              <a:t> privire la colaborarea cu municipalitățile</a:t>
            </a:r>
            <a:endParaRPr b="1" sz="1600">
              <a:solidFill>
                <a:schemeClr val="dk2"/>
              </a:solidFill>
              <a:latin typeface="Arial"/>
              <a:ea typeface="Arial"/>
              <a:cs typeface="Arial"/>
              <a:sym typeface="Arial"/>
            </a:endParaRPr>
          </a:p>
        </p:txBody>
      </p:sp>
      <p:grpSp>
        <p:nvGrpSpPr>
          <p:cNvPr id="138" name="Google Shape;138;p9"/>
          <p:cNvGrpSpPr/>
          <p:nvPr/>
        </p:nvGrpSpPr>
        <p:grpSpPr>
          <a:xfrm>
            <a:off x="304800" y="884259"/>
            <a:ext cx="11843999" cy="5284627"/>
            <a:chOff x="0" y="-30141"/>
            <a:chExt cx="11843999" cy="5284627"/>
          </a:xfrm>
        </p:grpSpPr>
        <p:sp>
          <p:nvSpPr>
            <p:cNvPr id="139" name="Google Shape;139;p9"/>
            <p:cNvSpPr/>
            <p:nvPr/>
          </p:nvSpPr>
          <p:spPr>
            <a:xfrm>
              <a:off x="5831996" y="2475749"/>
              <a:ext cx="6012003" cy="2727512"/>
            </a:xfrm>
            <a:prstGeom prst="roundRect">
              <a:avLst>
                <a:gd fmla="val 10000" name="adj"/>
              </a:avLst>
            </a:prstGeom>
            <a:noFill/>
            <a:ln cap="flat" cmpd="sng" w="25400">
              <a:solidFill>
                <a:srgbClr val="ED237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9"/>
            <p:cNvSpPr txBox="1"/>
            <p:nvPr/>
          </p:nvSpPr>
          <p:spPr>
            <a:xfrm>
              <a:off x="7695512" y="3217543"/>
              <a:ext cx="4088572" cy="1925804"/>
            </a:xfrm>
            <a:prstGeom prst="rect">
              <a:avLst/>
            </a:prstGeom>
            <a:noFill/>
            <a:ln>
              <a:noFill/>
            </a:ln>
          </p:spPr>
          <p:txBody>
            <a:bodyPr anchorCtr="0" anchor="b" bIns="0" lIns="38100" spcFirstLastPara="1" rIns="38100" wrap="square" tIns="2520000">
              <a:noAutofit/>
            </a:bodyPr>
            <a:lstStyle/>
            <a:p>
              <a:pPr indent="0" lvl="1" marL="57150" marR="0" rtl="0" algn="r">
                <a:lnSpc>
                  <a:spcPct val="150000"/>
                </a:lnSpc>
                <a:spcBef>
                  <a:spcPts val="0"/>
                </a:spcBef>
                <a:spcAft>
                  <a:spcPts val="0"/>
                </a:spcAft>
                <a:buClr>
                  <a:schemeClr val="dk1"/>
                </a:buClr>
                <a:buSzPts val="1000"/>
                <a:buFont typeface="Calibri"/>
                <a:buNone/>
              </a:pPr>
              <a:r>
                <a:t/>
              </a:r>
              <a:endParaRPr b="0" i="0" sz="1000" u="none" cap="none" strike="noStrike">
                <a:solidFill>
                  <a:schemeClr val="dk2"/>
                </a:solidFill>
                <a:latin typeface="Arial"/>
                <a:ea typeface="Arial"/>
                <a:cs typeface="Arial"/>
                <a:sym typeface="Arial"/>
              </a:endParaRPr>
            </a:p>
            <a:p>
              <a:pPr indent="-63500" lvl="1" marL="57150" marR="0" rtl="0" algn="r">
                <a:lnSpc>
                  <a:spcPct val="150000"/>
                </a:lnSpc>
                <a:spcBef>
                  <a:spcPts val="150"/>
                </a:spcBef>
                <a:spcAft>
                  <a:spcPts val="0"/>
                </a:spcAft>
                <a:buClr>
                  <a:schemeClr val="dk2"/>
                </a:buClr>
                <a:buSzPts val="1000"/>
                <a:buFont typeface="Arial"/>
                <a:buChar char="•"/>
              </a:pPr>
              <a:r>
                <a:rPr b="0" i="0" lang="en-US" sz="1000" u="none" cap="none" strike="noStrike">
                  <a:solidFill>
                    <a:schemeClr val="dk2"/>
                  </a:solidFill>
                  <a:latin typeface="Arial"/>
                  <a:ea typeface="Arial"/>
                  <a:cs typeface="Arial"/>
                  <a:sym typeface="Arial"/>
                </a:rPr>
                <a:t>Lipsa și/sau instabilitatea politicilor locale și/sau regionale și a schemelor de sprijin pentru proiectele energetice comunitare</a:t>
              </a:r>
              <a:endParaRPr b="0" i="0" sz="1000" u="none" cap="none" strike="noStrike">
                <a:solidFill>
                  <a:schemeClr val="dk2"/>
                </a:solidFill>
                <a:latin typeface="Arial"/>
                <a:ea typeface="Arial"/>
                <a:cs typeface="Arial"/>
                <a:sym typeface="Arial"/>
              </a:endParaRPr>
            </a:p>
            <a:p>
              <a:pPr indent="-63500" lvl="1" marL="57150" marR="0" rtl="0" algn="r">
                <a:lnSpc>
                  <a:spcPct val="150000"/>
                </a:lnSpc>
                <a:spcBef>
                  <a:spcPts val="150"/>
                </a:spcBef>
                <a:spcAft>
                  <a:spcPts val="0"/>
                </a:spcAft>
                <a:buClr>
                  <a:schemeClr val="dk2"/>
                </a:buClr>
                <a:buSzPts val="1000"/>
                <a:buFont typeface="Arial"/>
                <a:buChar char="•"/>
              </a:pPr>
              <a:r>
                <a:rPr b="0" i="0" lang="en-US" sz="1000" u="none" cap="none" strike="noStrike">
                  <a:solidFill>
                    <a:schemeClr val="dk2"/>
                  </a:solidFill>
                  <a:latin typeface="Arial"/>
                  <a:ea typeface="Arial"/>
                  <a:cs typeface="Arial"/>
                  <a:sym typeface="Arial"/>
                </a:rPr>
                <a:t>Lipsa încrederii în localitățile locale</a:t>
              </a:r>
              <a:endParaRPr b="0" i="0" sz="1000" u="none" cap="none" strike="noStrike">
                <a:solidFill>
                  <a:schemeClr val="dk2"/>
                </a:solidFill>
                <a:latin typeface="Arial"/>
                <a:ea typeface="Arial"/>
                <a:cs typeface="Arial"/>
                <a:sym typeface="Arial"/>
              </a:endParaRPr>
            </a:p>
            <a:p>
              <a:pPr indent="-63500" lvl="1" marL="57150" marR="0" rtl="0" algn="r">
                <a:lnSpc>
                  <a:spcPct val="150000"/>
                </a:lnSpc>
                <a:spcBef>
                  <a:spcPts val="150"/>
                </a:spcBef>
                <a:spcAft>
                  <a:spcPts val="0"/>
                </a:spcAft>
                <a:buClr>
                  <a:schemeClr val="dk2"/>
                </a:buClr>
                <a:buSzPts val="1000"/>
                <a:buFont typeface="Arial"/>
                <a:buChar char="•"/>
              </a:pPr>
              <a:r>
                <a:rPr b="0" i="0" lang="en-US" sz="1000" u="none" cap="none" strike="noStrike">
                  <a:solidFill>
                    <a:schemeClr val="dk2"/>
                  </a:solidFill>
                  <a:latin typeface="Arial"/>
                  <a:ea typeface="Arial"/>
                  <a:cs typeface="Arial"/>
                  <a:sym typeface="Arial"/>
                </a:rPr>
                <a:t>Lipsa viziunii politice pentru proiectele energetice comunitare</a:t>
              </a:r>
              <a:endParaRPr b="0" i="0" sz="1000" u="none" cap="none" strike="noStrike">
                <a:solidFill>
                  <a:schemeClr val="dk2"/>
                </a:solidFill>
                <a:latin typeface="Arial"/>
                <a:ea typeface="Arial"/>
                <a:cs typeface="Arial"/>
                <a:sym typeface="Arial"/>
              </a:endParaRPr>
            </a:p>
            <a:p>
              <a:pPr indent="-63500" lvl="1" marL="57150" marR="0" rtl="0" algn="r">
                <a:lnSpc>
                  <a:spcPct val="150000"/>
                </a:lnSpc>
                <a:spcBef>
                  <a:spcPts val="150"/>
                </a:spcBef>
                <a:spcAft>
                  <a:spcPts val="0"/>
                </a:spcAft>
                <a:buClr>
                  <a:schemeClr val="dk2"/>
                </a:buClr>
                <a:buSzPts val="1000"/>
                <a:buFont typeface="Arial"/>
                <a:buChar char="•"/>
              </a:pPr>
              <a:r>
                <a:rPr b="0" i="0" lang="en-US" sz="1000" u="none" cap="none" strike="noStrike">
                  <a:solidFill>
                    <a:schemeClr val="dk2"/>
                  </a:solidFill>
                  <a:latin typeface="Arial"/>
                  <a:ea typeface="Arial"/>
                  <a:cs typeface="Arial"/>
                  <a:sym typeface="Arial"/>
                </a:rPr>
                <a:t>Lipsa de cunoștințe, competențe și expertiză pentru a dezvolta sau sprijini proiecte energetice comunitare</a:t>
              </a:r>
              <a:endParaRPr b="0" i="0" sz="1000" u="none" cap="none" strike="noStrike">
                <a:solidFill>
                  <a:schemeClr val="dk2"/>
                </a:solidFill>
                <a:latin typeface="Arial"/>
                <a:ea typeface="Arial"/>
                <a:cs typeface="Arial"/>
                <a:sym typeface="Arial"/>
              </a:endParaRPr>
            </a:p>
            <a:p>
              <a:pPr indent="-63500" lvl="1" marL="57150" marR="0" rtl="0" algn="r">
                <a:lnSpc>
                  <a:spcPct val="150000"/>
                </a:lnSpc>
                <a:spcBef>
                  <a:spcPts val="150"/>
                </a:spcBef>
                <a:spcAft>
                  <a:spcPts val="0"/>
                </a:spcAft>
                <a:buClr>
                  <a:schemeClr val="dk2"/>
                </a:buClr>
                <a:buSzPts val="1000"/>
                <a:buFont typeface="Arial"/>
                <a:buChar char="•"/>
              </a:pPr>
              <a:r>
                <a:rPr b="0" i="0" lang="en-US" sz="1000" u="none" cap="none" strike="noStrike">
                  <a:solidFill>
                    <a:schemeClr val="dk2"/>
                  </a:solidFill>
                  <a:latin typeface="Arial"/>
                  <a:ea typeface="Arial"/>
                  <a:cs typeface="Arial"/>
                  <a:sym typeface="Arial"/>
                </a:rPr>
                <a:t>Lipsa resurselor umane/fără personal calificat</a:t>
              </a:r>
              <a:endParaRPr b="0" i="0" sz="1000" u="none" cap="none" strike="noStrike">
                <a:solidFill>
                  <a:schemeClr val="dk2"/>
                </a:solidFill>
                <a:latin typeface="Arial"/>
                <a:ea typeface="Arial"/>
                <a:cs typeface="Arial"/>
                <a:sym typeface="Arial"/>
              </a:endParaRPr>
            </a:p>
            <a:p>
              <a:pPr indent="-63500" lvl="1" marL="57150" marR="0" rtl="0" algn="r">
                <a:lnSpc>
                  <a:spcPct val="150000"/>
                </a:lnSpc>
                <a:spcBef>
                  <a:spcPts val="150"/>
                </a:spcBef>
                <a:spcAft>
                  <a:spcPts val="0"/>
                </a:spcAft>
                <a:buClr>
                  <a:schemeClr val="dk2"/>
                </a:buClr>
                <a:buSzPts val="1000"/>
                <a:buFont typeface="Arial"/>
                <a:buChar char="•"/>
              </a:pPr>
              <a:r>
                <a:rPr b="0" i="0" lang="en-US" sz="1000" u="none" cap="none" strike="noStrike">
                  <a:solidFill>
                    <a:schemeClr val="dk2"/>
                  </a:solidFill>
                  <a:latin typeface="Arial"/>
                  <a:ea typeface="Arial"/>
                  <a:cs typeface="Arial"/>
                  <a:sym typeface="Arial"/>
                </a:rPr>
                <a:t>Companiile energetice existente permit accesul la proiectele energetice comunitare</a:t>
              </a:r>
              <a:endParaRPr b="0" i="0" sz="1000" u="none" cap="none" strike="noStrike">
                <a:solidFill>
                  <a:schemeClr val="dk2"/>
                </a:solidFill>
                <a:latin typeface="Arial"/>
                <a:ea typeface="Arial"/>
                <a:cs typeface="Arial"/>
                <a:sym typeface="Arial"/>
              </a:endParaRPr>
            </a:p>
            <a:p>
              <a:pPr indent="-63500" lvl="1" marL="57150" marR="0" rtl="0" algn="r">
                <a:lnSpc>
                  <a:spcPct val="150000"/>
                </a:lnSpc>
                <a:spcBef>
                  <a:spcPts val="150"/>
                </a:spcBef>
                <a:spcAft>
                  <a:spcPts val="0"/>
                </a:spcAft>
                <a:buClr>
                  <a:schemeClr val="dk2"/>
                </a:buClr>
                <a:buSzPts val="1000"/>
                <a:buFont typeface="Arial"/>
                <a:buChar char="•"/>
              </a:pPr>
              <a:r>
                <a:rPr b="0" i="0" lang="en-US" sz="1000" u="none" cap="none" strike="noStrike">
                  <a:solidFill>
                    <a:schemeClr val="dk2"/>
                  </a:solidFill>
                  <a:latin typeface="Arial"/>
                  <a:ea typeface="Arial"/>
                  <a:cs typeface="Arial"/>
                  <a:sym typeface="Arial"/>
                </a:rPr>
                <a:t>Lipsa unui dialog deschis și direct între inițiativele conduse de cetățeni, comunitățile energetice și reprezentanții orașelor</a:t>
              </a:r>
              <a:endParaRPr b="0" i="0" sz="1000" u="none" cap="none" strike="noStrike">
                <a:solidFill>
                  <a:schemeClr val="dk2"/>
                </a:solidFill>
                <a:latin typeface="Arial"/>
                <a:ea typeface="Arial"/>
                <a:cs typeface="Arial"/>
                <a:sym typeface="Arial"/>
              </a:endParaRPr>
            </a:p>
            <a:p>
              <a:pPr indent="-25400" lvl="1" marL="114300" marR="0" rtl="0" algn="r">
                <a:lnSpc>
                  <a:spcPct val="90000"/>
                </a:lnSpc>
                <a:spcBef>
                  <a:spcPts val="150"/>
                </a:spcBef>
                <a:spcAft>
                  <a:spcPts val="0"/>
                </a:spcAft>
                <a:buClr>
                  <a:schemeClr val="dk1"/>
                </a:buClr>
                <a:buSzPts val="1400"/>
                <a:buFont typeface="Calibri"/>
                <a:buNone/>
              </a:pPr>
              <a:r>
                <a:t/>
              </a:r>
              <a:endParaRPr b="0" i="0" sz="1400" u="none" cap="none" strike="noStrike">
                <a:solidFill>
                  <a:schemeClr val="dk2"/>
                </a:solidFill>
                <a:latin typeface="Arial"/>
                <a:ea typeface="Arial"/>
                <a:cs typeface="Arial"/>
                <a:sym typeface="Arial"/>
              </a:endParaRPr>
            </a:p>
            <a:p>
              <a:pPr indent="-25400" lvl="1" marL="114300" marR="0" rtl="0" algn="r">
                <a:lnSpc>
                  <a:spcPct val="90000"/>
                </a:lnSpc>
                <a:spcBef>
                  <a:spcPts val="210"/>
                </a:spcBef>
                <a:spcAft>
                  <a:spcPts val="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p:txBody>
        </p:sp>
        <p:sp>
          <p:nvSpPr>
            <p:cNvPr id="141" name="Google Shape;141;p9"/>
            <p:cNvSpPr/>
            <p:nvPr/>
          </p:nvSpPr>
          <p:spPr>
            <a:xfrm>
              <a:off x="0" y="2476928"/>
              <a:ext cx="5745886" cy="2777558"/>
            </a:xfrm>
            <a:prstGeom prst="roundRect">
              <a:avLst>
                <a:gd fmla="val 10000" name="adj"/>
              </a:avLst>
            </a:prstGeom>
            <a:noFill/>
            <a:ln cap="flat" cmpd="sng" w="25400">
              <a:solidFill>
                <a:srgbClr val="2AE6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9"/>
            <p:cNvSpPr txBox="1"/>
            <p:nvPr/>
          </p:nvSpPr>
          <p:spPr>
            <a:xfrm>
              <a:off x="61014" y="3232331"/>
              <a:ext cx="3900092" cy="1961140"/>
            </a:xfrm>
            <a:prstGeom prst="rect">
              <a:avLst/>
            </a:prstGeom>
            <a:noFill/>
            <a:ln>
              <a:noFill/>
            </a:ln>
          </p:spPr>
          <p:txBody>
            <a:bodyPr anchorCtr="0" anchor="ctr" bIns="41900" lIns="41900" spcFirstLastPara="1" rIns="41900" wrap="square" tIns="41900">
              <a:noAutofit/>
            </a:bodyPr>
            <a:lstStyle/>
            <a:p>
              <a:pPr indent="-66675" lvl="1" marL="57150" marR="0" rtl="0" algn="l">
                <a:lnSpc>
                  <a:spcPct val="150000"/>
                </a:lnSpc>
                <a:spcBef>
                  <a:spcPts val="0"/>
                </a:spcBef>
                <a:spcAft>
                  <a:spcPts val="0"/>
                </a:spcAft>
                <a:buClr>
                  <a:schemeClr val="dk2"/>
                </a:buClr>
                <a:buSzPts val="1050"/>
                <a:buFont typeface="Arial"/>
                <a:buChar char="•"/>
              </a:pPr>
              <a:r>
                <a:rPr b="0" i="0" lang="en-US" sz="1050" u="none" cap="none" strike="noStrike">
                  <a:solidFill>
                    <a:schemeClr val="dk2"/>
                  </a:solidFill>
                  <a:latin typeface="Arial"/>
                  <a:ea typeface="Arial"/>
                  <a:cs typeface="Arial"/>
                  <a:sym typeface="Arial"/>
                </a:rPr>
                <a:t>Oportunitatea de a stabili un parteneriat pe termen lung care să încurajeze colaborarea eficientă și obiectivele comune, concentrându-se pe beneficiul egal al tuturor grupurilor comunitare și al întregii comunități locale</a:t>
              </a:r>
              <a:endParaRPr b="0" i="0" sz="1050" u="none" cap="none" strike="noStrike">
                <a:solidFill>
                  <a:schemeClr val="dk2"/>
                </a:solidFill>
                <a:latin typeface="Arial"/>
                <a:ea typeface="Arial"/>
                <a:cs typeface="Arial"/>
                <a:sym typeface="Arial"/>
              </a:endParaRPr>
            </a:p>
            <a:p>
              <a:pPr indent="-66675" lvl="1" marL="57150" marR="0" rtl="0" algn="l">
                <a:lnSpc>
                  <a:spcPct val="150000"/>
                </a:lnSpc>
                <a:spcBef>
                  <a:spcPts val="0"/>
                </a:spcBef>
                <a:spcAft>
                  <a:spcPts val="0"/>
                </a:spcAft>
                <a:buClr>
                  <a:schemeClr val="dk2"/>
                </a:buClr>
                <a:buSzPts val="1050"/>
                <a:buFont typeface="Arial"/>
                <a:buChar char="•"/>
              </a:pPr>
              <a:r>
                <a:rPr b="0" i="0" lang="en-US" sz="1050" u="none" cap="none" strike="noStrike">
                  <a:solidFill>
                    <a:schemeClr val="dk2"/>
                  </a:solidFill>
                  <a:latin typeface="Arial"/>
                  <a:ea typeface="Arial"/>
                  <a:cs typeface="Arial"/>
                  <a:sym typeface="Arial"/>
                </a:rPr>
                <a:t>Sprijin în materie de reglementare și politici pentru proiectele energetice comunitare/Achiziții publice ecologice</a:t>
              </a:r>
              <a:endParaRPr b="0" i="0" sz="1050" u="none" cap="none" strike="noStrike">
                <a:solidFill>
                  <a:schemeClr val="dk2"/>
                </a:solidFill>
                <a:latin typeface="Arial"/>
                <a:ea typeface="Arial"/>
                <a:cs typeface="Arial"/>
                <a:sym typeface="Arial"/>
              </a:endParaRPr>
            </a:p>
            <a:p>
              <a:pPr indent="-66675" lvl="1" marL="57150" marR="0" rtl="0" algn="l">
                <a:lnSpc>
                  <a:spcPct val="150000"/>
                </a:lnSpc>
                <a:spcBef>
                  <a:spcPts val="0"/>
                </a:spcBef>
                <a:spcAft>
                  <a:spcPts val="0"/>
                </a:spcAft>
                <a:buClr>
                  <a:schemeClr val="dk2"/>
                </a:buClr>
                <a:buSzPts val="1050"/>
                <a:buFont typeface="Arial"/>
                <a:buChar char="•"/>
              </a:pPr>
              <a:r>
                <a:rPr b="0" i="0" lang="en-US" sz="1050" u="none" cap="none" strike="noStrike">
                  <a:solidFill>
                    <a:schemeClr val="dk2"/>
                  </a:solidFill>
                  <a:latin typeface="Arial"/>
                  <a:ea typeface="Arial"/>
                  <a:cs typeface="Arial"/>
                  <a:sym typeface="Arial"/>
                </a:rPr>
                <a:t>Accesul la terenurile publice și posibilitățile de finanțare și schemele de sprijin</a:t>
              </a:r>
              <a:endParaRPr b="0" i="0" sz="1050" u="none" cap="none" strike="noStrike">
                <a:solidFill>
                  <a:schemeClr val="dk2"/>
                </a:solidFill>
                <a:latin typeface="Arial"/>
                <a:ea typeface="Arial"/>
                <a:cs typeface="Arial"/>
                <a:sym typeface="Arial"/>
              </a:endParaRPr>
            </a:p>
            <a:p>
              <a:pPr indent="-66675" lvl="1" marL="57150" marR="0" rtl="0" algn="l">
                <a:lnSpc>
                  <a:spcPct val="150000"/>
                </a:lnSpc>
                <a:spcBef>
                  <a:spcPts val="0"/>
                </a:spcBef>
                <a:spcAft>
                  <a:spcPts val="0"/>
                </a:spcAft>
                <a:buClr>
                  <a:schemeClr val="dk2"/>
                </a:buClr>
                <a:buSzPts val="1050"/>
                <a:buFont typeface="Arial"/>
                <a:buChar char="•"/>
              </a:pPr>
              <a:r>
                <a:rPr b="0" i="0" lang="en-US" sz="1050" u="none" cap="none" strike="noStrike">
                  <a:solidFill>
                    <a:schemeClr val="dk2"/>
                  </a:solidFill>
                  <a:latin typeface="Arial"/>
                  <a:ea typeface="Arial"/>
                  <a:cs typeface="Arial"/>
                  <a:sym typeface="Arial"/>
                </a:rPr>
                <a:t>Sensibilizarea cu privire la comunitățile energetice și implicarea tuturor grupurilor comunitare și a întregii comunități locale</a:t>
              </a:r>
              <a:endParaRPr b="0" i="0" sz="1050" u="none" cap="none" strike="noStrike">
                <a:solidFill>
                  <a:schemeClr val="dk2"/>
                </a:solidFill>
                <a:latin typeface="Arial"/>
                <a:ea typeface="Arial"/>
                <a:cs typeface="Arial"/>
                <a:sym typeface="Arial"/>
              </a:endParaRPr>
            </a:p>
            <a:p>
              <a:pPr indent="-66675" lvl="1" marL="57150" marR="0" rtl="0" algn="l">
                <a:lnSpc>
                  <a:spcPct val="150000"/>
                </a:lnSpc>
                <a:spcBef>
                  <a:spcPts val="0"/>
                </a:spcBef>
                <a:spcAft>
                  <a:spcPts val="0"/>
                </a:spcAft>
                <a:buClr>
                  <a:schemeClr val="dk2"/>
                </a:buClr>
                <a:buSzPts val="1050"/>
                <a:buFont typeface="Arial"/>
                <a:buChar char="•"/>
              </a:pPr>
              <a:r>
                <a:rPr b="0" i="0" lang="en-US" sz="1050" u="none" cap="none" strike="noStrike">
                  <a:solidFill>
                    <a:schemeClr val="dk2"/>
                  </a:solidFill>
                  <a:latin typeface="Arial"/>
                  <a:ea typeface="Arial"/>
                  <a:cs typeface="Arial"/>
                  <a:sym typeface="Arial"/>
                </a:rPr>
                <a:t>Promovarea încrederii între municipalități și cetățeni locali</a:t>
              </a:r>
              <a:endParaRPr b="0" i="0" sz="1050" u="none" cap="none" strike="noStrike">
                <a:solidFill>
                  <a:schemeClr val="dk2"/>
                </a:solidFill>
                <a:latin typeface="Arial"/>
                <a:ea typeface="Arial"/>
                <a:cs typeface="Arial"/>
                <a:sym typeface="Arial"/>
              </a:endParaRPr>
            </a:p>
            <a:p>
              <a:pPr indent="0" lvl="1" marL="57150" marR="0" rtl="0" algn="l">
                <a:lnSpc>
                  <a:spcPct val="150000"/>
                </a:lnSpc>
                <a:spcBef>
                  <a:spcPts val="0"/>
                </a:spcBef>
                <a:spcAft>
                  <a:spcPts val="0"/>
                </a:spcAft>
                <a:buClr>
                  <a:schemeClr val="dk1"/>
                </a:buClr>
                <a:buSzPts val="1000"/>
                <a:buFont typeface="Calibri"/>
                <a:buNone/>
              </a:pPr>
              <a:r>
                <a:t/>
              </a:r>
              <a:endParaRPr b="0" i="0" sz="1000" u="none" cap="none" strike="noStrike">
                <a:solidFill>
                  <a:schemeClr val="dk2"/>
                </a:solidFill>
                <a:latin typeface="Arial"/>
                <a:ea typeface="Arial"/>
                <a:cs typeface="Arial"/>
                <a:sym typeface="Arial"/>
              </a:endParaRPr>
            </a:p>
            <a:p>
              <a:pPr indent="-38100" lvl="1" marL="114300" marR="0" rtl="0" algn="l">
                <a:lnSpc>
                  <a:spcPct val="150000"/>
                </a:lnSpc>
                <a:spcBef>
                  <a:spcPts val="0"/>
                </a:spcBef>
                <a:spcAft>
                  <a:spcPts val="0"/>
                </a:spcAft>
                <a:buClr>
                  <a:schemeClr val="dk1"/>
                </a:buClr>
                <a:buSzPts val="1200"/>
                <a:buFont typeface="Calibri"/>
                <a:buNone/>
              </a:pPr>
              <a:r>
                <a:t/>
              </a:r>
              <a:endParaRPr b="0" i="0" sz="1200" u="none" cap="none" strike="noStrike">
                <a:solidFill>
                  <a:schemeClr val="dk2"/>
                </a:solidFill>
                <a:latin typeface="Arial"/>
                <a:ea typeface="Arial"/>
                <a:cs typeface="Arial"/>
                <a:sym typeface="Arial"/>
              </a:endParaRPr>
            </a:p>
            <a:p>
              <a:pPr indent="-38100" lvl="1" marL="114300" marR="0" rtl="0" algn="l">
                <a:lnSpc>
                  <a:spcPct val="90000"/>
                </a:lnSpc>
                <a:spcBef>
                  <a:spcPts val="0"/>
                </a:spcBef>
                <a:spcAft>
                  <a:spcPts val="0"/>
                </a:spcAft>
                <a:buClr>
                  <a:schemeClr val="dk1"/>
                </a:buClr>
                <a:buSzPts val="1200"/>
                <a:buFont typeface="Calibri"/>
                <a:buNone/>
              </a:pPr>
              <a:r>
                <a:t/>
              </a:r>
              <a:endParaRPr b="0" i="0" sz="1200" u="none" cap="none" strike="noStrike">
                <a:solidFill>
                  <a:schemeClr val="dk1"/>
                </a:solidFill>
                <a:latin typeface="Arial"/>
                <a:ea typeface="Arial"/>
                <a:cs typeface="Arial"/>
                <a:sym typeface="Arial"/>
              </a:endParaRPr>
            </a:p>
          </p:txBody>
        </p:sp>
        <p:sp>
          <p:nvSpPr>
            <p:cNvPr id="143" name="Google Shape;143;p9"/>
            <p:cNvSpPr/>
            <p:nvPr/>
          </p:nvSpPr>
          <p:spPr>
            <a:xfrm>
              <a:off x="5831996" y="-30141"/>
              <a:ext cx="6012003" cy="2480135"/>
            </a:xfrm>
            <a:prstGeom prst="roundRect">
              <a:avLst>
                <a:gd fmla="val 10000" name="adj"/>
              </a:avLst>
            </a:prstGeom>
            <a:no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9"/>
            <p:cNvSpPr txBox="1"/>
            <p:nvPr/>
          </p:nvSpPr>
          <p:spPr>
            <a:xfrm>
              <a:off x="7690077" y="24339"/>
              <a:ext cx="4099442" cy="1751141"/>
            </a:xfrm>
            <a:prstGeom prst="rect">
              <a:avLst/>
            </a:prstGeom>
            <a:noFill/>
            <a:ln>
              <a:noFill/>
            </a:ln>
          </p:spPr>
          <p:txBody>
            <a:bodyPr anchorCtr="0" anchor="t" bIns="41900" lIns="41900" spcFirstLastPara="1" rIns="41900" wrap="square" tIns="41900">
              <a:noAutofit/>
            </a:bodyPr>
            <a:lstStyle/>
            <a:p>
              <a:pPr indent="-69850" lvl="1" marL="57150" marR="0" rtl="0" algn="r">
                <a:lnSpc>
                  <a:spcPct val="150000"/>
                </a:lnSpc>
                <a:spcBef>
                  <a:spcPts val="0"/>
                </a:spcBef>
                <a:spcAft>
                  <a:spcPts val="0"/>
                </a:spcAft>
                <a:buClr>
                  <a:schemeClr val="dk2"/>
                </a:buClr>
                <a:buSzPts val="1100"/>
                <a:buFont typeface="Arial"/>
                <a:buChar char="•"/>
              </a:pPr>
              <a:r>
                <a:rPr b="0" i="0" lang="en-US" sz="1100" u="none" cap="none" strike="noStrike">
                  <a:solidFill>
                    <a:schemeClr val="dk2"/>
                  </a:solidFill>
                  <a:latin typeface="Arial"/>
                  <a:ea typeface="Arial"/>
                  <a:cs typeface="Arial"/>
                  <a:sym typeface="Arial"/>
                </a:rPr>
                <a:t>Lipsa finanțării pentru dezvoltarea și punerea în aplicare a proiectelor energetice comunitare</a:t>
              </a:r>
              <a:endParaRPr b="0" i="0" sz="1100" u="none" cap="none" strike="noStrike">
                <a:solidFill>
                  <a:schemeClr val="dk2"/>
                </a:solidFill>
                <a:latin typeface="Arial"/>
                <a:ea typeface="Arial"/>
                <a:cs typeface="Arial"/>
                <a:sym typeface="Arial"/>
              </a:endParaRPr>
            </a:p>
            <a:p>
              <a:pPr indent="-69850" lvl="1" marL="57150" marR="0" rtl="0" algn="r">
                <a:lnSpc>
                  <a:spcPct val="150000"/>
                </a:lnSpc>
                <a:spcBef>
                  <a:spcPts val="165"/>
                </a:spcBef>
                <a:spcAft>
                  <a:spcPts val="0"/>
                </a:spcAft>
                <a:buClr>
                  <a:schemeClr val="dk2"/>
                </a:buClr>
                <a:buSzPts val="1100"/>
                <a:buFont typeface="Arial"/>
                <a:buChar char="•"/>
              </a:pPr>
              <a:r>
                <a:rPr b="0" i="0" lang="en-US" sz="1100" u="none" cap="none" strike="noStrike">
                  <a:solidFill>
                    <a:schemeClr val="dk2"/>
                  </a:solidFill>
                  <a:latin typeface="Arial"/>
                  <a:ea typeface="Arial"/>
                  <a:cs typeface="Arial"/>
                  <a:sym typeface="Arial"/>
                </a:rPr>
                <a:t>Lipsa terenurilor pentru dezvoltarea proiectelor energetice comunitare</a:t>
              </a:r>
              <a:endParaRPr b="0" i="0" sz="1100" u="none" cap="none" strike="noStrike">
                <a:solidFill>
                  <a:schemeClr val="dk2"/>
                </a:solidFill>
                <a:latin typeface="Arial"/>
                <a:ea typeface="Arial"/>
                <a:cs typeface="Arial"/>
                <a:sym typeface="Arial"/>
              </a:endParaRPr>
            </a:p>
            <a:p>
              <a:pPr indent="-69850" lvl="1" marL="57150" marR="0" rtl="0" algn="r">
                <a:lnSpc>
                  <a:spcPct val="150000"/>
                </a:lnSpc>
                <a:spcBef>
                  <a:spcPts val="165"/>
                </a:spcBef>
                <a:spcAft>
                  <a:spcPts val="0"/>
                </a:spcAft>
                <a:buClr>
                  <a:schemeClr val="dk2"/>
                </a:buClr>
                <a:buSzPts val="1100"/>
                <a:buFont typeface="Arial"/>
                <a:buChar char="•"/>
              </a:pPr>
              <a:r>
                <a:rPr b="0" i="0" lang="en-US" sz="1100" u="none" cap="none" strike="noStrike">
                  <a:solidFill>
                    <a:schemeClr val="dk2"/>
                  </a:solidFill>
                  <a:latin typeface="Arial"/>
                  <a:ea typeface="Arial"/>
                  <a:cs typeface="Arial"/>
                  <a:sym typeface="Arial"/>
                </a:rPr>
                <a:t>Lipsa alfabetizării financiare</a:t>
              </a:r>
              <a:endParaRPr b="0" i="0" sz="1100" u="none" cap="none" strike="noStrike">
                <a:solidFill>
                  <a:schemeClr val="dk2"/>
                </a:solidFill>
                <a:latin typeface="Arial"/>
                <a:ea typeface="Arial"/>
                <a:cs typeface="Arial"/>
                <a:sym typeface="Arial"/>
              </a:endParaRPr>
            </a:p>
            <a:p>
              <a:pPr indent="-69850" lvl="1" marL="57150" marR="0" rtl="0" algn="r">
                <a:lnSpc>
                  <a:spcPct val="150000"/>
                </a:lnSpc>
                <a:spcBef>
                  <a:spcPts val="165"/>
                </a:spcBef>
                <a:spcAft>
                  <a:spcPts val="0"/>
                </a:spcAft>
                <a:buClr>
                  <a:schemeClr val="dk2"/>
                </a:buClr>
                <a:buSzPts val="1100"/>
                <a:buFont typeface="Arial"/>
                <a:buChar char="•"/>
              </a:pPr>
              <a:r>
                <a:rPr b="0" i="0" lang="en-US" sz="1100" u="none" cap="none" strike="noStrike">
                  <a:solidFill>
                    <a:schemeClr val="dk2"/>
                  </a:solidFill>
                  <a:latin typeface="Arial"/>
                  <a:ea typeface="Arial"/>
                  <a:cs typeface="Arial"/>
                  <a:sym typeface="Arial"/>
                </a:rPr>
                <a:t>Lipsa unei comunicări eficiente și a construirii de relații cu comunitatea locală și municipalitățile</a:t>
              </a:r>
              <a:endParaRPr b="0" i="0" sz="1100" u="none" cap="none" strike="noStrike">
                <a:solidFill>
                  <a:schemeClr val="dk2"/>
                </a:solidFill>
                <a:latin typeface="Arial"/>
                <a:ea typeface="Arial"/>
                <a:cs typeface="Arial"/>
                <a:sym typeface="Arial"/>
              </a:endParaRPr>
            </a:p>
            <a:p>
              <a:pPr indent="-69850" lvl="1" marL="57150" marR="0" rtl="0" algn="r">
                <a:lnSpc>
                  <a:spcPct val="150000"/>
                </a:lnSpc>
                <a:spcBef>
                  <a:spcPts val="165"/>
                </a:spcBef>
                <a:spcAft>
                  <a:spcPts val="0"/>
                </a:spcAft>
                <a:buClr>
                  <a:schemeClr val="dk2"/>
                </a:buClr>
                <a:buSzPts val="1100"/>
                <a:buFont typeface="Arial"/>
                <a:buChar char="•"/>
              </a:pPr>
              <a:r>
                <a:rPr b="0" i="0" lang="en-US" sz="1100" u="none" cap="none" strike="noStrike">
                  <a:solidFill>
                    <a:schemeClr val="dk2"/>
                  </a:solidFill>
                  <a:latin typeface="Arial"/>
                  <a:ea typeface="Arial"/>
                  <a:cs typeface="Arial"/>
                  <a:sym typeface="Arial"/>
                </a:rPr>
                <a:t>Lipsa spațiilor de întâlnire</a:t>
              </a:r>
              <a:endParaRPr b="0" i="0" sz="1100" u="none" cap="none" strike="noStrike">
                <a:solidFill>
                  <a:schemeClr val="dk2"/>
                </a:solidFill>
                <a:latin typeface="Arial"/>
                <a:ea typeface="Arial"/>
                <a:cs typeface="Arial"/>
                <a:sym typeface="Arial"/>
              </a:endParaRPr>
            </a:p>
            <a:p>
              <a:pPr indent="-69850" lvl="1" marL="57150" marR="0" rtl="0" algn="r">
                <a:lnSpc>
                  <a:spcPct val="150000"/>
                </a:lnSpc>
                <a:spcBef>
                  <a:spcPts val="165"/>
                </a:spcBef>
                <a:spcAft>
                  <a:spcPts val="0"/>
                </a:spcAft>
                <a:buClr>
                  <a:schemeClr val="dk2"/>
                </a:buClr>
                <a:buSzPts val="1100"/>
                <a:buFont typeface="Arial"/>
                <a:buChar char="•"/>
              </a:pPr>
              <a:r>
                <a:rPr b="0" i="0" lang="en-US" sz="1100" u="none" cap="none" strike="noStrike">
                  <a:solidFill>
                    <a:schemeClr val="dk2"/>
                  </a:solidFill>
                  <a:latin typeface="Arial"/>
                  <a:ea typeface="Arial"/>
                  <a:cs typeface="Arial"/>
                  <a:sym typeface="Arial"/>
                </a:rPr>
                <a:t>Lipsa resurselor umane  </a:t>
              </a:r>
              <a:endParaRPr b="0" i="0" sz="1100" u="none" cap="none" strike="noStrike">
                <a:solidFill>
                  <a:schemeClr val="dk2"/>
                </a:solidFill>
                <a:latin typeface="Arial"/>
                <a:ea typeface="Arial"/>
                <a:cs typeface="Arial"/>
                <a:sym typeface="Arial"/>
              </a:endParaRPr>
            </a:p>
            <a:p>
              <a:pPr indent="-25400" lvl="1" marL="114300" marR="0" rtl="0" algn="l">
                <a:lnSpc>
                  <a:spcPct val="90000"/>
                </a:lnSpc>
                <a:spcBef>
                  <a:spcPts val="165"/>
                </a:spcBef>
                <a:spcAft>
                  <a:spcPts val="0"/>
                </a:spcAft>
                <a:buClr>
                  <a:schemeClr val="dk1"/>
                </a:buClr>
                <a:buSzPts val="1400"/>
                <a:buFont typeface="Calibri"/>
                <a:buNone/>
              </a:pPr>
              <a:r>
                <a:t/>
              </a:r>
              <a:endParaRPr b="0" i="0" sz="1400" u="none" cap="none" strike="noStrike">
                <a:solidFill>
                  <a:schemeClr val="dk2"/>
                </a:solidFill>
                <a:latin typeface="Arial"/>
                <a:ea typeface="Arial"/>
                <a:cs typeface="Arial"/>
                <a:sym typeface="Arial"/>
              </a:endParaRPr>
            </a:p>
          </p:txBody>
        </p:sp>
        <p:sp>
          <p:nvSpPr>
            <p:cNvPr id="145" name="Google Shape;145;p9"/>
            <p:cNvSpPr/>
            <p:nvPr/>
          </p:nvSpPr>
          <p:spPr>
            <a:xfrm>
              <a:off x="0" y="-12838"/>
              <a:ext cx="5760819" cy="2458416"/>
            </a:xfrm>
            <a:prstGeom prst="roundRect">
              <a:avLst>
                <a:gd fmla="val 10000" name="adj"/>
              </a:avLst>
            </a:prstGeom>
            <a:solidFill>
              <a:schemeClr val="lt1">
                <a:alpha val="89803"/>
              </a:schemeClr>
            </a:solidFill>
            <a:ln cap="flat" cmpd="sng" w="25400">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9"/>
            <p:cNvSpPr txBox="1"/>
            <p:nvPr/>
          </p:nvSpPr>
          <p:spPr>
            <a:xfrm>
              <a:off x="54003" y="41165"/>
              <a:ext cx="3924567" cy="1735806"/>
            </a:xfrm>
            <a:prstGeom prst="rect">
              <a:avLst/>
            </a:prstGeom>
            <a:noFill/>
            <a:ln>
              <a:noFill/>
            </a:ln>
          </p:spPr>
          <p:txBody>
            <a:bodyPr anchorCtr="0" anchor="t" bIns="41900" lIns="41900" spcFirstLastPara="1" rIns="41900" wrap="square" tIns="41900">
              <a:noAutofit/>
            </a:bodyPr>
            <a:lstStyle/>
            <a:p>
              <a:pPr indent="-69850" lvl="1" marL="57150" marR="0" rtl="0" algn="just">
                <a:lnSpc>
                  <a:spcPct val="150000"/>
                </a:lnSpc>
                <a:spcBef>
                  <a:spcPts val="0"/>
                </a:spcBef>
                <a:spcAft>
                  <a:spcPts val="0"/>
                </a:spcAft>
                <a:buClr>
                  <a:schemeClr val="dk2"/>
                </a:buClr>
                <a:buSzPts val="1100"/>
                <a:buFont typeface="Arial"/>
                <a:buChar char="•"/>
              </a:pPr>
              <a:r>
                <a:rPr b="0" i="0" lang="en-US" sz="1100" u="none" cap="none" strike="noStrike">
                  <a:solidFill>
                    <a:schemeClr val="dk2"/>
                  </a:solidFill>
                  <a:latin typeface="Arial"/>
                  <a:ea typeface="Arial"/>
                  <a:cs typeface="Arial"/>
                  <a:sym typeface="Arial"/>
                </a:rPr>
                <a:t>Membrii comunității dedicați și competenți</a:t>
              </a:r>
              <a:endParaRPr b="0" i="0" sz="1100" u="none" cap="none" strike="noStrike">
                <a:solidFill>
                  <a:schemeClr val="dk2"/>
                </a:solidFill>
                <a:latin typeface="Arial"/>
                <a:ea typeface="Arial"/>
                <a:cs typeface="Arial"/>
                <a:sym typeface="Arial"/>
              </a:endParaRPr>
            </a:p>
            <a:p>
              <a:pPr indent="-69850" lvl="1" marL="57150" marR="0" rtl="0" algn="just">
                <a:lnSpc>
                  <a:spcPct val="150000"/>
                </a:lnSpc>
                <a:spcBef>
                  <a:spcPts val="0"/>
                </a:spcBef>
                <a:spcAft>
                  <a:spcPts val="0"/>
                </a:spcAft>
                <a:buClr>
                  <a:schemeClr val="dk2"/>
                </a:buClr>
                <a:buSzPts val="1100"/>
                <a:buFont typeface="Arial"/>
                <a:buChar char="•"/>
              </a:pPr>
              <a:r>
                <a:rPr b="0" i="0" lang="en-US" sz="1100" u="none" cap="none" strike="noStrike">
                  <a:solidFill>
                    <a:schemeClr val="dk2"/>
                  </a:solidFill>
                  <a:latin typeface="Arial"/>
                  <a:ea typeface="Arial"/>
                  <a:cs typeface="Arial"/>
                  <a:sym typeface="Arial"/>
                </a:rPr>
                <a:t>Dezvoltarea proiectelor de energie regenerabilă cu luarea în considerare a protecției mediului local</a:t>
              </a:r>
              <a:endParaRPr b="0" i="0" sz="1100" u="none" cap="none" strike="noStrike">
                <a:solidFill>
                  <a:schemeClr val="dk2"/>
                </a:solidFill>
                <a:latin typeface="Arial"/>
                <a:ea typeface="Arial"/>
                <a:cs typeface="Arial"/>
                <a:sym typeface="Arial"/>
              </a:endParaRPr>
            </a:p>
            <a:p>
              <a:pPr indent="-69850" lvl="1" marL="57150" marR="0" rtl="0" algn="just">
                <a:lnSpc>
                  <a:spcPct val="150000"/>
                </a:lnSpc>
                <a:spcBef>
                  <a:spcPts val="0"/>
                </a:spcBef>
                <a:spcAft>
                  <a:spcPts val="0"/>
                </a:spcAft>
                <a:buClr>
                  <a:schemeClr val="dk2"/>
                </a:buClr>
                <a:buSzPts val="1100"/>
                <a:buFont typeface="Arial"/>
                <a:buChar char="•"/>
              </a:pPr>
              <a:r>
                <a:rPr b="0" i="0" lang="en-US" sz="1100" u="none" cap="none" strike="noStrike">
                  <a:solidFill>
                    <a:schemeClr val="dk2"/>
                  </a:solidFill>
                  <a:latin typeface="Arial"/>
                  <a:ea typeface="Arial"/>
                  <a:cs typeface="Arial"/>
                  <a:sym typeface="Arial"/>
                </a:rPr>
                <a:t>Rețeaua Energetică Comunitară</a:t>
              </a:r>
              <a:endParaRPr b="0" i="0" sz="1100" u="none" cap="none" strike="noStrike">
                <a:solidFill>
                  <a:schemeClr val="dk2"/>
                </a:solidFill>
                <a:latin typeface="Arial"/>
                <a:ea typeface="Arial"/>
                <a:cs typeface="Arial"/>
                <a:sym typeface="Arial"/>
              </a:endParaRPr>
            </a:p>
            <a:p>
              <a:pPr indent="-69850" lvl="1" marL="57150" marR="0" rtl="0" algn="just">
                <a:lnSpc>
                  <a:spcPct val="150000"/>
                </a:lnSpc>
                <a:spcBef>
                  <a:spcPts val="0"/>
                </a:spcBef>
                <a:spcAft>
                  <a:spcPts val="0"/>
                </a:spcAft>
                <a:buClr>
                  <a:schemeClr val="dk2"/>
                </a:buClr>
                <a:buSzPts val="1100"/>
                <a:buFont typeface="Arial"/>
                <a:buChar char="•"/>
              </a:pPr>
              <a:r>
                <a:rPr b="0" i="0" lang="en-US" sz="1100" u="none" cap="none" strike="noStrike">
                  <a:solidFill>
                    <a:schemeClr val="dk2"/>
                  </a:solidFill>
                  <a:latin typeface="Arial"/>
                  <a:ea typeface="Arial"/>
                  <a:cs typeface="Arial"/>
                  <a:sym typeface="Arial"/>
                </a:rPr>
                <a:t>Rețeaua de suporteri și voluntari </a:t>
              </a:r>
              <a:endParaRPr b="0" i="0" sz="1100" u="none" cap="none" strike="noStrike">
                <a:solidFill>
                  <a:schemeClr val="dk2"/>
                </a:solidFill>
                <a:latin typeface="Arial"/>
                <a:ea typeface="Arial"/>
                <a:cs typeface="Arial"/>
                <a:sym typeface="Arial"/>
              </a:endParaRPr>
            </a:p>
            <a:p>
              <a:pPr indent="-69850" lvl="1" marL="57150" marR="0" rtl="0" algn="just">
                <a:lnSpc>
                  <a:spcPct val="150000"/>
                </a:lnSpc>
                <a:spcBef>
                  <a:spcPts val="0"/>
                </a:spcBef>
                <a:spcAft>
                  <a:spcPts val="0"/>
                </a:spcAft>
                <a:buClr>
                  <a:schemeClr val="dk2"/>
                </a:buClr>
                <a:buSzPts val="1100"/>
                <a:buFont typeface="Arial"/>
                <a:buChar char="•"/>
              </a:pPr>
              <a:r>
                <a:rPr b="0" i="0" lang="en-US" sz="1100" u="none" cap="none" strike="noStrike">
                  <a:solidFill>
                    <a:schemeClr val="dk2"/>
                  </a:solidFill>
                  <a:latin typeface="Arial"/>
                  <a:ea typeface="Arial"/>
                  <a:cs typeface="Arial"/>
                  <a:sym typeface="Arial"/>
                </a:rPr>
                <a:t>Parteneriate puternice cu întreprinderile și organizațiile locale</a:t>
              </a:r>
              <a:endParaRPr b="0" i="0" sz="1100" u="none" cap="none" strike="noStrike">
                <a:solidFill>
                  <a:schemeClr val="dk2"/>
                </a:solidFill>
                <a:latin typeface="Arial"/>
                <a:ea typeface="Arial"/>
                <a:cs typeface="Arial"/>
                <a:sym typeface="Arial"/>
              </a:endParaRPr>
            </a:p>
            <a:p>
              <a:pPr indent="-69850" lvl="1" marL="57150" marR="0" rtl="0" algn="just">
                <a:lnSpc>
                  <a:spcPct val="150000"/>
                </a:lnSpc>
                <a:spcBef>
                  <a:spcPts val="0"/>
                </a:spcBef>
                <a:spcAft>
                  <a:spcPts val="0"/>
                </a:spcAft>
                <a:buClr>
                  <a:schemeClr val="dk2"/>
                </a:buClr>
                <a:buSzPts val="1100"/>
                <a:buFont typeface="Arial"/>
                <a:buChar char="•"/>
              </a:pPr>
              <a:r>
                <a:rPr b="0" i="0" lang="en-US" sz="1100" u="none" cap="none" strike="noStrike">
                  <a:solidFill>
                    <a:schemeClr val="dk2"/>
                  </a:solidFill>
                  <a:latin typeface="Arial"/>
                  <a:ea typeface="Arial"/>
                  <a:cs typeface="Arial"/>
                  <a:sym typeface="Arial"/>
                </a:rPr>
                <a:t>Îmbunătățirea acceptării sociale a surselor </a:t>
              </a:r>
              <a:r>
                <a:rPr b="0" i="0" lang="en-US" sz="1200" u="none" cap="none" strike="noStrike">
                  <a:solidFill>
                    <a:schemeClr val="dk2"/>
                  </a:solidFill>
                  <a:latin typeface="Arial"/>
                  <a:ea typeface="Arial"/>
                  <a:cs typeface="Arial"/>
                  <a:sym typeface="Arial"/>
                </a:rPr>
                <a:t>regenerabile de energie</a:t>
              </a:r>
              <a:endParaRPr b="0" i="0" sz="1200" u="none" cap="none" strike="noStrike">
                <a:solidFill>
                  <a:schemeClr val="dk2"/>
                </a:solidFill>
                <a:latin typeface="Arial"/>
                <a:ea typeface="Arial"/>
                <a:cs typeface="Arial"/>
                <a:sym typeface="Arial"/>
              </a:endParaRPr>
            </a:p>
            <a:p>
              <a:pPr indent="-76200" lvl="1" marL="57150" marR="0" rtl="0" algn="just">
                <a:lnSpc>
                  <a:spcPct val="150000"/>
                </a:lnSpc>
                <a:spcBef>
                  <a:spcPts val="0"/>
                </a:spcBef>
                <a:spcAft>
                  <a:spcPts val="0"/>
                </a:spcAft>
                <a:buClr>
                  <a:schemeClr val="dk2"/>
                </a:buClr>
                <a:buSzPts val="1200"/>
                <a:buFont typeface="Arial"/>
                <a:buChar char="•"/>
              </a:pPr>
              <a:r>
                <a:rPr b="0" i="0" lang="en-US" sz="1200" u="none" cap="none" strike="noStrike">
                  <a:solidFill>
                    <a:schemeClr val="dk2"/>
                  </a:solidFill>
                  <a:latin typeface="Arial"/>
                  <a:ea typeface="Arial"/>
                  <a:cs typeface="Arial"/>
                  <a:sym typeface="Arial"/>
                </a:rPr>
                <a:t>Reducerea sărăciei energetice</a:t>
              </a:r>
              <a:endParaRPr b="0" i="0" sz="1200" u="none" cap="none" strike="noStrike">
                <a:solidFill>
                  <a:schemeClr val="dk2"/>
                </a:solidFill>
                <a:latin typeface="Arial"/>
                <a:ea typeface="Arial"/>
                <a:cs typeface="Arial"/>
                <a:sym typeface="Arial"/>
              </a:endParaRPr>
            </a:p>
          </p:txBody>
        </p:sp>
        <p:sp>
          <p:nvSpPr>
            <p:cNvPr id="147" name="Google Shape;147;p9"/>
            <p:cNvSpPr/>
            <p:nvPr/>
          </p:nvSpPr>
          <p:spPr>
            <a:xfrm>
              <a:off x="4096590" y="1473804"/>
              <a:ext cx="1691991" cy="1008010"/>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FFC0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9"/>
            <p:cNvSpPr txBox="1"/>
            <p:nvPr/>
          </p:nvSpPr>
          <p:spPr>
            <a:xfrm>
              <a:off x="4592163" y="1769043"/>
              <a:ext cx="1196418" cy="712771"/>
            </a:xfrm>
            <a:prstGeom prst="rect">
              <a:avLst/>
            </a:prstGeom>
            <a:noFill/>
            <a:ln>
              <a:noFill/>
            </a:ln>
          </p:spPr>
          <p:txBody>
            <a:bodyPr anchorCtr="0" anchor="ctr" bIns="256025" lIns="256025" spcFirstLastPara="1" rIns="256025" wrap="square" tIns="256025">
              <a:noAutofit/>
            </a:bodyPr>
            <a:lstStyle/>
            <a:p>
              <a:pPr indent="0" lvl="0" marL="0" marR="0" rtl="0" algn="ctr">
                <a:lnSpc>
                  <a:spcPct val="90000"/>
                </a:lnSpc>
                <a:spcBef>
                  <a:spcPts val="0"/>
                </a:spcBef>
                <a:spcAft>
                  <a:spcPts val="0"/>
                </a:spcAft>
                <a:buClr>
                  <a:schemeClr val="lt1"/>
                </a:buClr>
                <a:buSzPts val="1200"/>
                <a:buFont typeface="Arial"/>
                <a:buNone/>
              </a:pPr>
              <a:r>
                <a:rPr b="1" lang="en-US" sz="1200">
                  <a:solidFill>
                    <a:schemeClr val="lt1"/>
                  </a:solidFill>
                  <a:latin typeface="Arial"/>
                  <a:ea typeface="Arial"/>
                  <a:cs typeface="Arial"/>
                  <a:sym typeface="Arial"/>
                </a:rPr>
                <a:t>Puncte forte</a:t>
              </a:r>
              <a:endParaRPr b="1" sz="1200">
                <a:solidFill>
                  <a:schemeClr val="lt1"/>
                </a:solidFill>
                <a:latin typeface="Arial"/>
                <a:ea typeface="Arial"/>
                <a:cs typeface="Arial"/>
                <a:sym typeface="Arial"/>
              </a:endParaRPr>
            </a:p>
          </p:txBody>
        </p:sp>
        <p:sp>
          <p:nvSpPr>
            <p:cNvPr id="149" name="Google Shape;149;p9"/>
            <p:cNvSpPr/>
            <p:nvPr/>
          </p:nvSpPr>
          <p:spPr>
            <a:xfrm rot="5400000">
              <a:off x="6233865" y="1058098"/>
              <a:ext cx="986493" cy="1840850"/>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9"/>
            <p:cNvSpPr txBox="1"/>
            <p:nvPr/>
          </p:nvSpPr>
          <p:spPr>
            <a:xfrm>
              <a:off x="5806687" y="1774214"/>
              <a:ext cx="1301678" cy="697556"/>
            </a:xfrm>
            <a:prstGeom prst="rect">
              <a:avLst/>
            </a:prstGeom>
            <a:noFill/>
            <a:ln>
              <a:noFill/>
            </a:ln>
          </p:spPr>
          <p:txBody>
            <a:bodyPr anchorCtr="0" anchor="ctr" bIns="256025" lIns="256025" spcFirstLastPara="1" rIns="256025" wrap="square" tIns="256025">
              <a:noAutofit/>
            </a:bodyPr>
            <a:lstStyle/>
            <a:p>
              <a:pPr indent="0" lvl="0" marL="0" marR="0" rtl="0" algn="ctr">
                <a:lnSpc>
                  <a:spcPct val="90000"/>
                </a:lnSpc>
                <a:spcBef>
                  <a:spcPts val="0"/>
                </a:spcBef>
                <a:spcAft>
                  <a:spcPts val="0"/>
                </a:spcAft>
                <a:buClr>
                  <a:schemeClr val="lt1"/>
                </a:buClr>
                <a:buSzPts val="1200"/>
                <a:buFont typeface="Arial"/>
                <a:buNone/>
              </a:pPr>
              <a:r>
                <a:rPr b="1" lang="en-US" sz="1200">
                  <a:solidFill>
                    <a:schemeClr val="lt1"/>
                  </a:solidFill>
                  <a:latin typeface="Arial"/>
                  <a:ea typeface="Arial"/>
                  <a:cs typeface="Arial"/>
                  <a:sym typeface="Arial"/>
                </a:rPr>
                <a:t>Puncte slabe</a:t>
              </a:r>
              <a:endParaRPr b="1" sz="1200">
                <a:solidFill>
                  <a:schemeClr val="lt1"/>
                </a:solidFill>
                <a:latin typeface="Arial"/>
                <a:ea typeface="Arial"/>
                <a:cs typeface="Arial"/>
                <a:sym typeface="Arial"/>
              </a:endParaRPr>
            </a:p>
          </p:txBody>
        </p:sp>
        <p:sp>
          <p:nvSpPr>
            <p:cNvPr id="151" name="Google Shape;151;p9"/>
            <p:cNvSpPr/>
            <p:nvPr/>
          </p:nvSpPr>
          <p:spPr>
            <a:xfrm rot="10800000">
              <a:off x="5807857" y="2461813"/>
              <a:ext cx="1801272" cy="1041591"/>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ED237A"/>
            </a:solidFill>
            <a:ln cap="flat" cmpd="sng" w="25400">
              <a:solidFill>
                <a:srgbClr val="ED237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9"/>
            <p:cNvSpPr txBox="1"/>
            <p:nvPr/>
          </p:nvSpPr>
          <p:spPr>
            <a:xfrm>
              <a:off x="5807857" y="2461813"/>
              <a:ext cx="1273692" cy="736516"/>
            </a:xfrm>
            <a:prstGeom prst="rect">
              <a:avLst/>
            </a:prstGeom>
            <a:noFill/>
            <a:ln>
              <a:noFill/>
            </a:ln>
          </p:spPr>
          <p:txBody>
            <a:bodyPr anchorCtr="0" anchor="ctr" bIns="256025" lIns="256025" spcFirstLastPara="1" rIns="256025" wrap="square" tIns="256025">
              <a:noAutofit/>
            </a:bodyPr>
            <a:lstStyle/>
            <a:p>
              <a:pPr indent="0" lvl="0" marL="0" marR="0" rtl="0" algn="ctr">
                <a:lnSpc>
                  <a:spcPct val="90000"/>
                </a:lnSpc>
                <a:spcBef>
                  <a:spcPts val="0"/>
                </a:spcBef>
                <a:spcAft>
                  <a:spcPts val="0"/>
                </a:spcAft>
                <a:buClr>
                  <a:schemeClr val="lt1"/>
                </a:buClr>
                <a:buSzPts val="1200"/>
                <a:buFont typeface="Arial"/>
                <a:buNone/>
              </a:pPr>
              <a:r>
                <a:rPr b="1" lang="en-US" sz="1200">
                  <a:solidFill>
                    <a:schemeClr val="lt1"/>
                  </a:solidFill>
                  <a:latin typeface="Arial"/>
                  <a:ea typeface="Arial"/>
                  <a:cs typeface="Arial"/>
                  <a:sym typeface="Arial"/>
                </a:rPr>
                <a:t>Amenințări și bariere</a:t>
              </a:r>
              <a:endParaRPr b="1" sz="1200">
                <a:solidFill>
                  <a:schemeClr val="lt1"/>
                </a:solidFill>
                <a:latin typeface="Arial"/>
                <a:ea typeface="Arial"/>
                <a:cs typeface="Arial"/>
                <a:sym typeface="Arial"/>
              </a:endParaRPr>
            </a:p>
          </p:txBody>
        </p:sp>
        <p:sp>
          <p:nvSpPr>
            <p:cNvPr id="153" name="Google Shape;153;p9"/>
            <p:cNvSpPr/>
            <p:nvPr/>
          </p:nvSpPr>
          <p:spPr>
            <a:xfrm rot="-5400000">
              <a:off x="4402514" y="2131740"/>
              <a:ext cx="1076932" cy="1707131"/>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2AE6C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9"/>
            <p:cNvSpPr txBox="1"/>
            <p:nvPr/>
          </p:nvSpPr>
          <p:spPr>
            <a:xfrm>
              <a:off x="4587422" y="2446840"/>
              <a:ext cx="1207124" cy="761506"/>
            </a:xfrm>
            <a:prstGeom prst="rect">
              <a:avLst/>
            </a:prstGeom>
            <a:noFill/>
            <a:ln>
              <a:noFill/>
            </a:ln>
          </p:spPr>
          <p:txBody>
            <a:bodyPr anchorCtr="0" anchor="ctr" bIns="256025" lIns="256025" spcFirstLastPara="1" rIns="256025" wrap="square" tIns="256025">
              <a:noAutofit/>
            </a:bodyPr>
            <a:lstStyle/>
            <a:p>
              <a:pPr indent="0" lvl="0" marL="0" marR="0" rtl="0" algn="ctr">
                <a:lnSpc>
                  <a:spcPct val="90000"/>
                </a:lnSpc>
                <a:spcBef>
                  <a:spcPts val="0"/>
                </a:spcBef>
                <a:spcAft>
                  <a:spcPts val="0"/>
                </a:spcAft>
                <a:buClr>
                  <a:schemeClr val="lt1"/>
                </a:buClr>
                <a:buSzPts val="1200"/>
                <a:buFont typeface="Arial"/>
                <a:buNone/>
              </a:pPr>
              <a:r>
                <a:rPr b="1" lang="en-US" sz="1200">
                  <a:solidFill>
                    <a:schemeClr val="lt1"/>
                  </a:solidFill>
                  <a:latin typeface="Arial"/>
                  <a:ea typeface="Arial"/>
                  <a:cs typeface="Arial"/>
                  <a:sym typeface="Arial"/>
                </a:rPr>
                <a:t>Oportunități</a:t>
              </a:r>
              <a:endParaRPr b="1" sz="1200">
                <a:solidFill>
                  <a:schemeClr val="lt1"/>
                </a:solidFill>
                <a:latin typeface="Arial"/>
                <a:ea typeface="Arial"/>
                <a:cs typeface="Arial"/>
                <a:sym typeface="Arial"/>
              </a:endParaRPr>
            </a:p>
          </p:txBody>
        </p:sp>
        <p:sp>
          <p:nvSpPr>
            <p:cNvPr id="155" name="Google Shape;155;p9"/>
            <p:cNvSpPr/>
            <p:nvPr/>
          </p:nvSpPr>
          <p:spPr>
            <a:xfrm>
              <a:off x="5507629" y="2214327"/>
              <a:ext cx="602724" cy="518773"/>
            </a:xfrm>
            <a:custGeom>
              <a:rect b="b" l="l" r="r" t="t"/>
              <a:pathLst>
                <a:path extrusionOk="0" h="120000" w="120000">
                  <a:moveTo>
                    <a:pt x="6455" y="60000"/>
                  </a:moveTo>
                  <a:lnTo>
                    <a:pt x="6455" y="60000"/>
                  </a:lnTo>
                  <a:cubicBezTo>
                    <a:pt x="6455" y="34412"/>
                    <a:pt x="25269" y="12552"/>
                    <a:pt x="50994" y="8248"/>
                  </a:cubicBezTo>
                  <a:cubicBezTo>
                    <a:pt x="76719" y="3944"/>
                    <a:pt x="101861" y="18451"/>
                    <a:pt x="110515" y="42591"/>
                  </a:cubicBezTo>
                  <a:lnTo>
                    <a:pt x="116333" y="42591"/>
                  </a:lnTo>
                  <a:lnTo>
                    <a:pt x="107089" y="60000"/>
                  </a:lnTo>
                  <a:lnTo>
                    <a:pt x="90512" y="42591"/>
                  </a:lnTo>
                  <a:lnTo>
                    <a:pt x="95990" y="42591"/>
                  </a:lnTo>
                  <a:cubicBezTo>
                    <a:pt x="87308" y="27306"/>
                    <a:pt x="68444" y="19462"/>
                    <a:pt x="50286" y="23587"/>
                  </a:cubicBezTo>
                  <a:cubicBezTo>
                    <a:pt x="32129" y="27713"/>
                    <a:pt x="19366" y="42742"/>
                    <a:pt x="19366" y="60000"/>
                  </a:cubicBezTo>
                  <a:close/>
                </a:path>
              </a:pathLst>
            </a:custGeom>
            <a:solidFill>
              <a:srgbClr val="ED237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9"/>
            <p:cNvSpPr/>
            <p:nvPr/>
          </p:nvSpPr>
          <p:spPr>
            <a:xfrm rot="10800000">
              <a:off x="5507618" y="2211770"/>
              <a:ext cx="602732" cy="607856"/>
            </a:xfrm>
            <a:custGeom>
              <a:rect b="b" l="l" r="r" t="t"/>
              <a:pathLst>
                <a:path extrusionOk="0" h="120000" w="120000">
                  <a:moveTo>
                    <a:pt x="7500" y="60000"/>
                  </a:moveTo>
                  <a:lnTo>
                    <a:pt x="7500" y="60000"/>
                  </a:lnTo>
                  <a:cubicBezTo>
                    <a:pt x="7500" y="33813"/>
                    <a:pt x="26752" y="11621"/>
                    <a:pt x="52650" y="7954"/>
                  </a:cubicBezTo>
                  <a:cubicBezTo>
                    <a:pt x="78548" y="4288"/>
                    <a:pt x="103191" y="20267"/>
                    <a:pt x="110442" y="45427"/>
                  </a:cubicBezTo>
                  <a:lnTo>
                    <a:pt x="117589" y="45427"/>
                  </a:lnTo>
                  <a:lnTo>
                    <a:pt x="105000" y="60000"/>
                  </a:lnTo>
                  <a:lnTo>
                    <a:pt x="87589" y="45427"/>
                  </a:lnTo>
                  <a:lnTo>
                    <a:pt x="94583" y="45427"/>
                  </a:lnTo>
                  <a:lnTo>
                    <a:pt x="94583" y="45427"/>
                  </a:lnTo>
                  <a:cubicBezTo>
                    <a:pt x="87678" y="28873"/>
                    <a:pt x="70114" y="19511"/>
                    <a:pt x="52605" y="23050"/>
                  </a:cubicBezTo>
                  <a:cubicBezTo>
                    <a:pt x="35096" y="26590"/>
                    <a:pt x="22500" y="42050"/>
                    <a:pt x="22500" y="60000"/>
                  </a:cubicBezTo>
                  <a:close/>
                </a:path>
              </a:pathLst>
            </a:cu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7" name="Google Shape;157;p9"/>
          <p:cNvSpPr txBox="1"/>
          <p:nvPr>
            <p:ph idx="12" type="sldNum"/>
          </p:nvPr>
        </p:nvSpPr>
        <p:spPr>
          <a:xfrm>
            <a:off x="11730223" y="6450079"/>
            <a:ext cx="152400" cy="177800"/>
          </a:xfrm>
          <a:prstGeom prst="rect">
            <a:avLst/>
          </a:prstGeom>
          <a:noFill/>
          <a:ln>
            <a:noFill/>
          </a:ln>
        </p:spPr>
        <p:txBody>
          <a:bodyPr anchorCtr="0" anchor="t" bIns="0" lIns="0" spcFirstLastPara="1" rIns="0" wrap="square" tIns="0">
            <a:spAutoFit/>
          </a:bodyPr>
          <a:lstStyle/>
          <a:p>
            <a:pPr indent="0" lvl="0" marL="38100" rtl="0" algn="l">
              <a:lnSpc>
                <a:spcPct val="114166"/>
              </a:lnSpc>
              <a:spcBef>
                <a:spcPts val="0"/>
              </a:spcBef>
              <a:spcAft>
                <a:spcPts val="0"/>
              </a:spcAft>
              <a:buNone/>
            </a:pPr>
            <a:fld id="{00000000-1234-1234-1234-123412341234}" type="slidenum">
              <a:rPr lang="en-US"/>
              <a:t>‹#›</a:t>
            </a:fld>
            <a:endParaRPr/>
          </a:p>
        </p:txBody>
      </p:sp>
      <p:sp>
        <p:nvSpPr>
          <p:cNvPr id="158" name="Google Shape;158;p9"/>
          <p:cNvSpPr/>
          <p:nvPr/>
        </p:nvSpPr>
        <p:spPr>
          <a:xfrm>
            <a:off x="5257800" y="1066800"/>
            <a:ext cx="1676400" cy="762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Arial"/>
                <a:ea typeface="Arial"/>
                <a:cs typeface="Arial"/>
                <a:sym typeface="Arial"/>
              </a:rPr>
              <a:t>Interne – Puterile și slăbiciunile Comunității Energiei</a:t>
            </a:r>
            <a:endParaRPr b="1" sz="1100">
              <a:solidFill>
                <a:schemeClr val="lt1"/>
              </a:solidFill>
              <a:latin typeface="Arial"/>
              <a:ea typeface="Arial"/>
              <a:cs typeface="Arial"/>
              <a:sym typeface="Arial"/>
            </a:endParaRPr>
          </a:p>
        </p:txBody>
      </p:sp>
      <p:sp>
        <p:nvSpPr>
          <p:cNvPr id="159" name="Google Shape;159;p9"/>
          <p:cNvSpPr/>
          <p:nvPr/>
        </p:nvSpPr>
        <p:spPr>
          <a:xfrm>
            <a:off x="5257800" y="5244791"/>
            <a:ext cx="1676400" cy="6858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Arial"/>
                <a:ea typeface="Arial"/>
                <a:cs typeface="Arial"/>
                <a:sym typeface="Arial"/>
              </a:rPr>
              <a:t>Extern – Cooperarea cu municipalitățile</a:t>
            </a:r>
            <a:endParaRPr b="1" sz="1100">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2023-04-05T09:09:46Z</dcterms:created>
  <dc:creator>Ioanna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Google</vt:lpwstr>
  </property>
  <property fmtid="{D5CDD505-2E9C-101B-9397-08002B2CF9AE}" pid="3" name="LastSaved">
    <vt:filetime>2023-04-05T00:00:00Z</vt:filetime>
  </property>
</Properties>
</file>